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2"/>
  </p:handoutMasterIdLst>
  <p:sldIdLst>
    <p:sldId id="256" r:id="rId2"/>
    <p:sldId id="257" r:id="rId3"/>
    <p:sldId id="258" r:id="rId4"/>
    <p:sldId id="259" r:id="rId5"/>
    <p:sldId id="261" r:id="rId6"/>
    <p:sldId id="260" r:id="rId7"/>
    <p:sldId id="262" r:id="rId8"/>
    <p:sldId id="266"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334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78133" y="1"/>
            <a:ext cx="3043343" cy="465455"/>
          </a:xfrm>
          <a:prstGeom prst="rect">
            <a:avLst/>
          </a:prstGeom>
        </p:spPr>
        <p:txBody>
          <a:bodyPr vert="horz" lIns="92930" tIns="46465" rIns="92930" bIns="46465" rtlCol="0"/>
          <a:lstStyle>
            <a:lvl1pPr algn="r">
              <a:defRPr sz="1200"/>
            </a:lvl1pPr>
          </a:lstStyle>
          <a:p>
            <a:fld id="{6BDBE3CA-BB70-4F0C-A5FF-BA12E2C1927B}" type="datetimeFigureOut">
              <a:rPr lang="en-US" smtClean="0"/>
              <a:pPr/>
              <a:t>10/9/2009</a:t>
            </a:fld>
            <a:endParaRPr lang="en-US"/>
          </a:p>
        </p:txBody>
      </p:sp>
      <p:sp>
        <p:nvSpPr>
          <p:cNvPr id="4" name="Footer Placeholder 3"/>
          <p:cNvSpPr>
            <a:spLocks noGrp="1"/>
          </p:cNvSpPr>
          <p:nvPr>
            <p:ph type="ftr" sz="quarter" idx="2"/>
          </p:nvPr>
        </p:nvSpPr>
        <p:spPr>
          <a:xfrm>
            <a:off x="1" y="8842030"/>
            <a:ext cx="304334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78133" y="8842030"/>
            <a:ext cx="3043343" cy="465455"/>
          </a:xfrm>
          <a:prstGeom prst="rect">
            <a:avLst/>
          </a:prstGeom>
        </p:spPr>
        <p:txBody>
          <a:bodyPr vert="horz" lIns="92930" tIns="46465" rIns="92930" bIns="46465" rtlCol="0" anchor="b"/>
          <a:lstStyle>
            <a:lvl1pPr algn="r">
              <a:defRPr sz="1200"/>
            </a:lvl1pPr>
          </a:lstStyle>
          <a:p>
            <a:fld id="{33246D37-BCE9-48E9-99D5-0A8EB96E6BD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0A2D11A-713E-4E35-9F64-F43E2718BA21}" type="datetimeFigureOut">
              <a:rPr lang="en-US" smtClean="0"/>
              <a:pPr/>
              <a:t>10/9/2009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0B85E-5176-4708-96DD-663E7286379D}"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A2D11A-713E-4E35-9F64-F43E2718BA21}" type="datetimeFigureOut">
              <a:rPr lang="en-US" smtClean="0"/>
              <a:pPr/>
              <a:t>10/9/2009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0B85E-5176-4708-96DD-663E728637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A2D11A-713E-4E35-9F64-F43E2718BA21}" type="datetimeFigureOut">
              <a:rPr lang="en-US" smtClean="0"/>
              <a:pPr/>
              <a:t>10/9/2009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4A80B85E-5176-4708-96DD-663E728637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0A2D11A-713E-4E35-9F64-F43E2718BA21}" type="datetimeFigureOut">
              <a:rPr lang="en-US" smtClean="0"/>
              <a:pPr/>
              <a:t>10/9/2009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0B85E-5176-4708-96DD-663E728637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0A2D11A-713E-4E35-9F64-F43E2718BA21}" type="datetimeFigureOut">
              <a:rPr lang="en-US" smtClean="0"/>
              <a:pPr/>
              <a:t>10/9/2009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80B85E-5176-4708-96DD-663E7286379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0A2D11A-713E-4E35-9F64-F43E2718BA21}" type="datetimeFigureOut">
              <a:rPr lang="en-US" smtClean="0"/>
              <a:pPr/>
              <a:t>10/9/2009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0B85E-5176-4708-96DD-663E728637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0A2D11A-713E-4E35-9F64-F43E2718BA21}" type="datetimeFigureOut">
              <a:rPr lang="en-US" smtClean="0"/>
              <a:pPr/>
              <a:t>10/9/2009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80B85E-5176-4708-96DD-663E728637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0A2D11A-713E-4E35-9F64-F43E2718BA21}" type="datetimeFigureOut">
              <a:rPr lang="en-US" smtClean="0"/>
              <a:pPr/>
              <a:t>10/9/2009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80B85E-5176-4708-96DD-663E728637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A2D11A-713E-4E35-9F64-F43E2718BA21}" type="datetimeFigureOut">
              <a:rPr lang="en-US" smtClean="0"/>
              <a:pPr/>
              <a:t>10/9/2009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80B85E-5176-4708-96DD-663E728637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0A2D11A-713E-4E35-9F64-F43E2718BA21}" type="datetimeFigureOut">
              <a:rPr lang="en-US" smtClean="0"/>
              <a:pPr/>
              <a:t>10/9/2009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0B85E-5176-4708-96DD-663E7286379D}"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0A2D11A-713E-4E35-9F64-F43E2718BA21}" type="datetimeFigureOut">
              <a:rPr lang="en-US" smtClean="0"/>
              <a:pPr/>
              <a:t>10/9/2009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4A80B85E-5176-4708-96DD-663E7286379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0A2D11A-713E-4E35-9F64-F43E2718BA21}" type="datetimeFigureOut">
              <a:rPr lang="en-US" smtClean="0"/>
              <a:pPr/>
              <a:t>10/9/2009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A80B85E-5176-4708-96DD-663E728637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c4lpt.co.uk/recommended/index.htm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google.com/"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audacity.sourceforge.ne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flickr.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voicethread.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jingproject.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diigo.com/" TargetMode="Externa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evernote.com/" TargetMode="External"/><Relationship Id="rId1" Type="http://schemas.openxmlformats.org/officeDocument/2006/relationships/slideLayout" Target="../slideLayouts/slideLayout2.xml"/><Relationship Id="rId5" Type="http://schemas.openxmlformats.org/officeDocument/2006/relationships/hyperlink" Target="http://www.twitter.com/myen" TargetMode="External"/><Relationship Id="rId4" Type="http://schemas.openxmlformats.org/officeDocument/2006/relationships/hyperlink" Target="http://blog.evernote.com/2009/04/14/evernote_twitter/"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pbworks.co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animoto.com/" TargetMode="Externa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facebook.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twitter.c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worldle.net/" TargetMode="Externa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www.blogger.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glogster.com/" TargetMode="External"/><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hyperlink" Target="http://doglovers493768.glogster.com/lalauen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www.voki.co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www.chatango.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wallwisher.com/"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www.studystack.com/" TargetMode="Externa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www.timerime.co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www.mystudiyo.com/" TargetMode="Externa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www.google.com/calenda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delicious.com/"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www.zoho.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google.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youtube.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skype.ne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8077200" cy="1673352"/>
          </a:xfrm>
        </p:spPr>
        <p:txBody>
          <a:bodyPr>
            <a:noAutofit/>
          </a:bodyPr>
          <a:lstStyle/>
          <a:p>
            <a:r>
              <a:rPr lang="en-US" sz="6000" dirty="0" smtClean="0"/>
              <a:t>Top Technology Learning Tools from a Digital Immigrant</a:t>
            </a:r>
            <a:br>
              <a:rPr lang="en-US" sz="6000" dirty="0" smtClean="0"/>
            </a:br>
            <a:r>
              <a:rPr lang="en-US" sz="6000" dirty="0" smtClean="0"/>
              <a:t/>
            </a:r>
            <a:br>
              <a:rPr lang="en-US" sz="6000" dirty="0" smtClean="0"/>
            </a:br>
            <a:endParaRPr lang="en-US" sz="6000" dirty="0"/>
          </a:p>
        </p:txBody>
      </p:sp>
      <p:sp>
        <p:nvSpPr>
          <p:cNvPr id="3" name="Subtitle 2"/>
          <p:cNvSpPr>
            <a:spLocks noGrp="1"/>
          </p:cNvSpPr>
          <p:nvPr>
            <p:ph type="subTitle" idx="1"/>
          </p:nvPr>
        </p:nvSpPr>
        <p:spPr>
          <a:xfrm>
            <a:off x="762000" y="5181600"/>
            <a:ext cx="8077200" cy="1499616"/>
          </a:xfrm>
        </p:spPr>
        <p:txBody>
          <a:bodyPr/>
          <a:lstStyle/>
          <a:p>
            <a:r>
              <a:rPr lang="en-US" sz="3200" dirty="0" smtClean="0"/>
              <a:t>IWLA Conference 2009</a:t>
            </a:r>
          </a:p>
          <a:p>
            <a:endParaRPr lang="en-US" dirty="0"/>
          </a:p>
          <a:p>
            <a:r>
              <a:rPr lang="en-US" dirty="0" smtClean="0"/>
              <a:t>Christine  McCormick (digital immigrant)</a:t>
            </a:r>
            <a:endParaRPr lang="en-US" dirty="0"/>
          </a:p>
        </p:txBody>
      </p:sp>
      <p:sp>
        <p:nvSpPr>
          <p:cNvPr id="4" name="TextBox 3"/>
          <p:cNvSpPr txBox="1"/>
          <p:nvPr/>
        </p:nvSpPr>
        <p:spPr>
          <a:xfrm>
            <a:off x="609600" y="4648200"/>
            <a:ext cx="8077200" cy="369332"/>
          </a:xfrm>
          <a:prstGeom prst="rect">
            <a:avLst/>
          </a:prstGeom>
          <a:noFill/>
        </p:spPr>
        <p:txBody>
          <a:bodyPr wrap="square" rtlCol="0">
            <a:spAutoFit/>
          </a:bodyPr>
          <a:lstStyle/>
          <a:p>
            <a:r>
              <a:rPr lang="en-US" dirty="0" smtClean="0"/>
              <a:t>Borrowed from:   </a:t>
            </a:r>
            <a:r>
              <a:rPr lang="en-US" u="sng" dirty="0" smtClean="0">
                <a:hlinkClick r:id="rId2"/>
              </a:rPr>
              <a:t>http</a:t>
            </a:r>
            <a:r>
              <a:rPr lang="en-US" u="sng" dirty="0" smtClean="0">
                <a:hlinkClick r:id="rId2"/>
              </a:rPr>
              <a:t>://www.c4lpt.co.uk/recommended/index.html</a:t>
            </a:r>
            <a:endParaRPr lang="en-US" u="sn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7.  Google Search			</a:t>
            </a:r>
            <a:r>
              <a:rPr lang="en-US" sz="2800" u="sng" dirty="0" smtClean="0">
                <a:hlinkClick r:id="rId2"/>
              </a:rPr>
              <a:t>www.google.com</a:t>
            </a:r>
            <a:endParaRPr lang="en-US" sz="2800" u="sng" dirty="0"/>
          </a:p>
        </p:txBody>
      </p:sp>
      <p:pic>
        <p:nvPicPr>
          <p:cNvPr id="8194" name="Picture 2" descr="\\carlislefiles1\users$\christine.campbell\Jing Captures\Google_search1.png"/>
          <p:cNvPicPr>
            <a:picLocks noGrp="1" noChangeAspect="1" noChangeArrowheads="1"/>
          </p:cNvPicPr>
          <p:nvPr>
            <p:ph idx="1"/>
          </p:nvPr>
        </p:nvPicPr>
        <p:blipFill>
          <a:blip r:embed="rId3" cstate="print"/>
          <a:srcRect/>
          <a:stretch>
            <a:fillRect/>
          </a:stretch>
        </p:blipFill>
        <p:spPr bwMode="auto">
          <a:xfrm>
            <a:off x="228600" y="1524000"/>
            <a:ext cx="5906325" cy="2772162"/>
          </a:xfrm>
          <a:prstGeom prst="rect">
            <a:avLst/>
          </a:prstGeom>
          <a:noFill/>
        </p:spPr>
      </p:pic>
      <p:sp>
        <p:nvSpPr>
          <p:cNvPr id="5" name="TextBox 4"/>
          <p:cNvSpPr txBox="1"/>
          <p:nvPr/>
        </p:nvSpPr>
        <p:spPr>
          <a:xfrm>
            <a:off x="6477000" y="1752600"/>
            <a:ext cx="2286000" cy="1754326"/>
          </a:xfrm>
          <a:prstGeom prst="rect">
            <a:avLst/>
          </a:prstGeom>
          <a:noFill/>
        </p:spPr>
        <p:txBody>
          <a:bodyPr wrap="square" rtlCol="0">
            <a:spAutoFit/>
          </a:bodyPr>
          <a:lstStyle/>
          <a:p>
            <a:r>
              <a:rPr lang="en-US" dirty="0" smtClean="0"/>
              <a:t>Most of you have done this, but click on show options , then wonder wheel with your topic broken down. </a:t>
            </a:r>
            <a:endParaRPr lang="en-US" dirty="0"/>
          </a:p>
        </p:txBody>
      </p:sp>
      <p:pic>
        <p:nvPicPr>
          <p:cNvPr id="8195" name="Picture 3" descr="\\carlislefiles1\users$\christine.campbell\Jing Captures\Google_search_wonder_wheel.png"/>
          <p:cNvPicPr>
            <a:picLocks noChangeAspect="1" noChangeArrowheads="1"/>
          </p:cNvPicPr>
          <p:nvPr/>
        </p:nvPicPr>
        <p:blipFill>
          <a:blip r:embed="rId4" cstate="print"/>
          <a:srcRect/>
          <a:stretch>
            <a:fillRect/>
          </a:stretch>
        </p:blipFill>
        <p:spPr bwMode="auto">
          <a:xfrm>
            <a:off x="3200400" y="2133600"/>
            <a:ext cx="1991003" cy="4086796"/>
          </a:xfrm>
          <a:prstGeom prst="rect">
            <a:avLst/>
          </a:prstGeom>
          <a:noFill/>
        </p:spPr>
      </p:pic>
      <p:pic>
        <p:nvPicPr>
          <p:cNvPr id="8196" name="Picture 4" descr="\\carlislefiles1\users$\christine.campbell\Jing Captures\wonder_wheel.png"/>
          <p:cNvPicPr>
            <a:picLocks noChangeAspect="1" noChangeArrowheads="1"/>
          </p:cNvPicPr>
          <p:nvPr/>
        </p:nvPicPr>
        <p:blipFill>
          <a:blip r:embed="rId5" cstate="print"/>
          <a:srcRect/>
          <a:stretch>
            <a:fillRect/>
          </a:stretch>
        </p:blipFill>
        <p:spPr bwMode="auto">
          <a:xfrm>
            <a:off x="5181600" y="4191000"/>
            <a:ext cx="3733800" cy="214118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
            </a:r>
            <a:br>
              <a:rPr lang="en-US" sz="2800" dirty="0" smtClean="0"/>
            </a:br>
            <a:r>
              <a:rPr lang="en-US" sz="2800" dirty="0" smtClean="0"/>
              <a:t>8.  Audacity   (free) -- Make your own podcasts</a:t>
            </a:r>
            <a:br>
              <a:rPr lang="en-US" sz="2800" dirty="0" smtClean="0"/>
            </a:br>
            <a:r>
              <a:rPr lang="en-US" sz="2800" dirty="0" smtClean="0"/>
              <a:t>	</a:t>
            </a:r>
            <a:r>
              <a:rPr lang="en-US" sz="2400" dirty="0" smtClean="0"/>
              <a:t> Audacity is an open source cross-platform sound editor and 	recorder suitable for podcasting. </a:t>
            </a:r>
            <a:r>
              <a:rPr lang="en-US" sz="1800" dirty="0" smtClean="0">
                <a:hlinkClick r:id="rId2"/>
              </a:rPr>
              <a:t>http://audacity.sourceforge.net</a:t>
            </a:r>
            <a:r>
              <a:rPr lang="en-US" sz="2400" dirty="0" smtClean="0"/>
              <a:t/>
            </a:r>
            <a:br>
              <a:rPr lang="en-US" sz="2400" dirty="0" smtClean="0"/>
            </a:br>
            <a:endParaRPr lang="en-US" sz="2800" dirty="0"/>
          </a:p>
        </p:txBody>
      </p:sp>
      <p:pic>
        <p:nvPicPr>
          <p:cNvPr id="9218" name="Picture 2" descr="\\carlislefiles1\users$\christine.campbell\Jing Captures\Audacity.png"/>
          <p:cNvPicPr>
            <a:picLocks noGrp="1" noChangeAspect="1" noChangeArrowheads="1"/>
          </p:cNvPicPr>
          <p:nvPr>
            <p:ph idx="1"/>
          </p:nvPr>
        </p:nvPicPr>
        <p:blipFill>
          <a:blip r:embed="rId3" cstate="print"/>
          <a:srcRect/>
          <a:stretch>
            <a:fillRect/>
          </a:stretch>
        </p:blipFill>
        <p:spPr bwMode="auto">
          <a:xfrm>
            <a:off x="533400" y="1447800"/>
            <a:ext cx="7630590" cy="3733800"/>
          </a:xfrm>
          <a:prstGeom prst="rect">
            <a:avLst/>
          </a:prstGeom>
          <a:noFill/>
        </p:spPr>
      </p:pic>
      <p:sp>
        <p:nvSpPr>
          <p:cNvPr id="5" name="TextBox 4"/>
          <p:cNvSpPr txBox="1"/>
          <p:nvPr/>
        </p:nvSpPr>
        <p:spPr>
          <a:xfrm>
            <a:off x="381000" y="4648200"/>
            <a:ext cx="8229600" cy="2031325"/>
          </a:xfrm>
          <a:prstGeom prst="rect">
            <a:avLst/>
          </a:prstGeom>
          <a:solidFill>
            <a:schemeClr val="bg1"/>
          </a:solidFill>
        </p:spPr>
        <p:txBody>
          <a:bodyPr wrap="square" rtlCol="0">
            <a:spAutoFit/>
          </a:bodyPr>
          <a:lstStyle/>
          <a:p>
            <a:r>
              <a:rPr lang="en-US" dirty="0" smtClean="0"/>
              <a:t>You will need a head set with a microphone.  (Best Buy  $30-$50).  Click record and talk.  It saves as an audio file. Press play and use selection tool (I) on task bar to drag over parts you want to delete, click delete.  You can also sync music by clicking ‘Import audio’ under Project tab and choose your saved music (Ccmixter.org has free music).  Line up the tracks by using the “Time Shift Tool” (2 headed arrow).  Use effect tab to fade in .  Under file, save, or export as mp3 file.  This takes some practice but is really very easy.  When done, post on your website</a:t>
            </a:r>
            <a:r>
              <a:rPr lang="en-US" smtClean="0"/>
              <a:t>.   </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9.  </a:t>
            </a:r>
            <a:r>
              <a:rPr lang="en-US" sz="2800" u="sng" dirty="0" smtClean="0">
                <a:hlinkClick r:id="rId2"/>
              </a:rPr>
              <a:t>Flickr.com </a:t>
            </a:r>
            <a:r>
              <a:rPr lang="en-US" sz="2800" dirty="0" smtClean="0"/>
              <a:t> </a:t>
            </a:r>
            <a:br>
              <a:rPr lang="en-US" sz="2800" dirty="0" smtClean="0"/>
            </a:br>
            <a:r>
              <a:rPr lang="en-US" sz="2800" dirty="0" smtClean="0"/>
              <a:t> </a:t>
            </a:r>
            <a:r>
              <a:rPr lang="en-US" sz="1800" dirty="0" err="1" smtClean="0"/>
              <a:t>Flickr</a:t>
            </a:r>
            <a:r>
              <a:rPr lang="en-US" sz="1800" dirty="0" smtClean="0"/>
              <a:t> is a place where you can store your photos, tag them and share them with others either through a link to the site or by embedding them in your blog or web page.</a:t>
            </a:r>
            <a:br>
              <a:rPr lang="en-US" sz="1800" dirty="0" smtClean="0"/>
            </a:br>
            <a:endParaRPr lang="en-US" sz="1800" dirty="0"/>
          </a:p>
        </p:txBody>
      </p:sp>
      <p:pic>
        <p:nvPicPr>
          <p:cNvPr id="2050" name="Picture 2" descr="\\carlislefiles1\users$\christine.campbell\Jing Captures\flicr.png"/>
          <p:cNvPicPr>
            <a:picLocks noChangeAspect="1" noChangeArrowheads="1"/>
          </p:cNvPicPr>
          <p:nvPr/>
        </p:nvPicPr>
        <p:blipFill>
          <a:blip r:embed="rId3" cstate="print"/>
          <a:srcRect/>
          <a:stretch>
            <a:fillRect/>
          </a:stretch>
        </p:blipFill>
        <p:spPr bwMode="auto">
          <a:xfrm>
            <a:off x="0" y="1294623"/>
            <a:ext cx="6668431" cy="5563377"/>
          </a:xfrm>
          <a:prstGeom prst="rect">
            <a:avLst/>
          </a:prstGeom>
          <a:noFill/>
        </p:spPr>
      </p:pic>
      <p:sp>
        <p:nvSpPr>
          <p:cNvPr id="5" name="TextBox 4"/>
          <p:cNvSpPr txBox="1"/>
          <p:nvPr/>
        </p:nvSpPr>
        <p:spPr>
          <a:xfrm>
            <a:off x="7010400" y="2057400"/>
            <a:ext cx="1905000" cy="3416320"/>
          </a:xfrm>
          <a:prstGeom prst="rect">
            <a:avLst/>
          </a:prstGeom>
          <a:noFill/>
        </p:spPr>
        <p:txBody>
          <a:bodyPr wrap="square" rtlCol="0">
            <a:spAutoFit/>
          </a:bodyPr>
          <a:lstStyle/>
          <a:p>
            <a:pPr algn="r"/>
            <a:r>
              <a:rPr lang="en-US" dirty="0" smtClean="0"/>
              <a:t>You can use others’ photos or upload your to share.  There is also  RSS feed subscription available so any time they add new photos to a tag, they will notify you.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10.  Voice Thread       </a:t>
            </a:r>
            <a:r>
              <a:rPr lang="en-US" sz="2800" dirty="0" smtClean="0">
                <a:hlinkClick r:id="rId2"/>
              </a:rPr>
              <a:t>www.voicethread.com</a:t>
            </a:r>
            <a:r>
              <a:rPr lang="en-US" sz="2800" dirty="0" smtClean="0"/>
              <a:t/>
            </a:r>
            <a:br>
              <a:rPr lang="en-US" sz="2800" dirty="0" smtClean="0"/>
            </a:br>
            <a:r>
              <a:rPr lang="en-US" sz="2800" dirty="0" smtClean="0"/>
              <a:t> </a:t>
            </a:r>
            <a:r>
              <a:rPr lang="en-US" sz="2000" dirty="0" err="1" smtClean="0"/>
              <a:t>VoiceThread</a:t>
            </a:r>
            <a:r>
              <a:rPr lang="en-US" sz="2000" dirty="0" smtClean="0"/>
              <a:t> is a service that lets you create collaborative presentations by collecting comments - both text and voice.   And FREE</a:t>
            </a:r>
            <a:r>
              <a:rPr lang="en-US" sz="2800" dirty="0" smtClean="0"/>
              <a:t/>
            </a:r>
            <a:br>
              <a:rPr lang="en-US" sz="2800" dirty="0" smtClean="0"/>
            </a:br>
            <a:r>
              <a:rPr lang="en-US" sz="2800" dirty="0" smtClean="0"/>
              <a:t> </a:t>
            </a:r>
            <a:endParaRPr lang="en-US" sz="2800" dirty="0"/>
          </a:p>
        </p:txBody>
      </p:sp>
      <p:pic>
        <p:nvPicPr>
          <p:cNvPr id="3074" name="Picture 2" descr="\\carlislefiles1\users$\christine.campbell\Jing Captures\voice_thread.png"/>
          <p:cNvPicPr>
            <a:picLocks noChangeAspect="1" noChangeArrowheads="1"/>
          </p:cNvPicPr>
          <p:nvPr/>
        </p:nvPicPr>
        <p:blipFill>
          <a:blip r:embed="rId3" cstate="print"/>
          <a:srcRect/>
          <a:stretch>
            <a:fillRect/>
          </a:stretch>
        </p:blipFill>
        <p:spPr bwMode="auto">
          <a:xfrm>
            <a:off x="533400" y="1752600"/>
            <a:ext cx="5534798" cy="4486902"/>
          </a:xfrm>
          <a:prstGeom prst="rect">
            <a:avLst/>
          </a:prstGeom>
          <a:noFill/>
        </p:spPr>
      </p:pic>
      <p:sp>
        <p:nvSpPr>
          <p:cNvPr id="5" name="TextBox 4"/>
          <p:cNvSpPr txBox="1"/>
          <p:nvPr/>
        </p:nvSpPr>
        <p:spPr>
          <a:xfrm>
            <a:off x="6553200" y="1828800"/>
            <a:ext cx="2286000" cy="4524315"/>
          </a:xfrm>
          <a:prstGeom prst="rect">
            <a:avLst/>
          </a:prstGeom>
          <a:noFill/>
        </p:spPr>
        <p:txBody>
          <a:bodyPr wrap="square" rtlCol="0">
            <a:spAutoFit/>
          </a:bodyPr>
          <a:lstStyle/>
          <a:p>
            <a:r>
              <a:rPr lang="en-US" dirty="0" smtClean="0"/>
              <a:t>In about the time it takes to send an email, you can upload a video, comment, and invite others to comment.  You can pause and doodle on the video to point things  out and drag the button backward or forward to review or delete.  There are 5 ways to comment, phone, webcam, microphone, text, upload.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11.  Jing           </a:t>
            </a:r>
            <a:r>
              <a:rPr lang="en-US" sz="2800" dirty="0" smtClean="0">
                <a:hlinkClick r:id="rId2"/>
              </a:rPr>
              <a:t>http://www.jingproject.com</a:t>
            </a:r>
            <a:r>
              <a:rPr lang="en-US" sz="2800" dirty="0" smtClean="0"/>
              <a:t/>
            </a:r>
            <a:br>
              <a:rPr lang="en-US" sz="2800" dirty="0" smtClean="0"/>
            </a:br>
            <a:r>
              <a:rPr lang="en-US" sz="2800" dirty="0" smtClean="0"/>
              <a:t> </a:t>
            </a:r>
            <a:r>
              <a:rPr lang="en-US" sz="2000" dirty="0" smtClean="0"/>
              <a:t>Jing is the always-ready program that instantly captures and shares images and video…from your computer to anywhere.</a:t>
            </a:r>
            <a:r>
              <a:rPr lang="en-US" sz="2800" dirty="0" smtClean="0"/>
              <a:t/>
            </a:r>
            <a:br>
              <a:rPr lang="en-US" sz="2800" dirty="0" smtClean="0"/>
            </a:br>
            <a:endParaRPr lang="en-US" sz="2800" dirty="0"/>
          </a:p>
        </p:txBody>
      </p:sp>
      <p:sp>
        <p:nvSpPr>
          <p:cNvPr id="4" name="TextBox 3"/>
          <p:cNvSpPr txBox="1"/>
          <p:nvPr/>
        </p:nvSpPr>
        <p:spPr>
          <a:xfrm>
            <a:off x="533400" y="1905000"/>
            <a:ext cx="8153400" cy="1200329"/>
          </a:xfrm>
          <a:prstGeom prst="rect">
            <a:avLst/>
          </a:prstGeom>
          <a:noFill/>
        </p:spPr>
        <p:txBody>
          <a:bodyPr wrap="square" rtlCol="0">
            <a:spAutoFit/>
          </a:bodyPr>
          <a:lstStyle/>
          <a:p>
            <a:r>
              <a:rPr lang="en-US" dirty="0" smtClean="0"/>
              <a:t>This is a program you download to your computer.  It will place a yellow sun on the top of your screen that is available all the time.  When you run your mouse over it, you can choose to take a picture of what is on your computer screen.  You can add the arrows and text boxes and save the file.  Then copy the file and paste wherever!!</a:t>
            </a:r>
            <a:endParaRPr lang="en-US" dirty="0"/>
          </a:p>
        </p:txBody>
      </p:sp>
      <p:pic>
        <p:nvPicPr>
          <p:cNvPr id="4098" name="Picture 2" descr="\\carlislefiles1\users$\christine.campbell\Jing Captures\jing.png"/>
          <p:cNvPicPr>
            <a:picLocks noChangeAspect="1" noChangeArrowheads="1"/>
          </p:cNvPicPr>
          <p:nvPr/>
        </p:nvPicPr>
        <p:blipFill>
          <a:blip r:embed="rId3" cstate="print"/>
          <a:srcRect/>
          <a:stretch>
            <a:fillRect/>
          </a:stretch>
        </p:blipFill>
        <p:spPr bwMode="auto">
          <a:xfrm>
            <a:off x="381000" y="3352800"/>
            <a:ext cx="3486150" cy="27622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12.  </a:t>
            </a:r>
            <a:r>
              <a:rPr lang="en-US" sz="2800" dirty="0" err="1" smtClean="0"/>
              <a:t>Diigo</a:t>
            </a:r>
            <a:r>
              <a:rPr lang="en-US" sz="2800" dirty="0" smtClean="0"/>
              <a:t> </a:t>
            </a:r>
            <a:r>
              <a:rPr lang="en-US" sz="2800" dirty="0" smtClean="0">
                <a:hlinkClick r:id="rId2"/>
              </a:rPr>
              <a:t>www.diigo.com</a:t>
            </a:r>
            <a:r>
              <a:rPr lang="en-US" sz="2800" dirty="0" smtClean="0"/>
              <a:t>      ( free)</a:t>
            </a:r>
            <a:br>
              <a:rPr lang="en-US" sz="2800" dirty="0" smtClean="0"/>
            </a:br>
            <a:r>
              <a:rPr lang="en-US" sz="2800" dirty="0" smtClean="0"/>
              <a:t> </a:t>
            </a:r>
            <a:r>
              <a:rPr lang="en-US" sz="1800" dirty="0" err="1" smtClean="0"/>
              <a:t>Diigo</a:t>
            </a:r>
            <a:r>
              <a:rPr lang="en-US" sz="1800" dirty="0" smtClean="0"/>
              <a:t> is a social annotation tool; you can highlight, clip and sticky-note any page and then share your findings with others   (similar to delicious)</a:t>
            </a:r>
            <a:endParaRPr lang="en-US" sz="1800" dirty="0"/>
          </a:p>
        </p:txBody>
      </p:sp>
      <p:pic>
        <p:nvPicPr>
          <p:cNvPr id="5123" name="Picture 3" descr="\\carlislefiles1\users$\christine.campbell\Jing Captures\diigolet.png"/>
          <p:cNvPicPr>
            <a:picLocks noChangeAspect="1" noChangeArrowheads="1"/>
          </p:cNvPicPr>
          <p:nvPr/>
        </p:nvPicPr>
        <p:blipFill>
          <a:blip r:embed="rId3" cstate="print"/>
          <a:srcRect/>
          <a:stretch>
            <a:fillRect/>
          </a:stretch>
        </p:blipFill>
        <p:spPr bwMode="auto">
          <a:xfrm>
            <a:off x="228600" y="1676400"/>
            <a:ext cx="4439270" cy="571580"/>
          </a:xfrm>
          <a:prstGeom prst="rect">
            <a:avLst/>
          </a:prstGeom>
          <a:noFill/>
        </p:spPr>
      </p:pic>
      <p:sp>
        <p:nvSpPr>
          <p:cNvPr id="6" name="TextBox 5"/>
          <p:cNvSpPr txBox="1"/>
          <p:nvPr/>
        </p:nvSpPr>
        <p:spPr>
          <a:xfrm>
            <a:off x="381000" y="5867400"/>
            <a:ext cx="8382000" cy="523220"/>
          </a:xfrm>
          <a:prstGeom prst="rect">
            <a:avLst/>
          </a:prstGeom>
          <a:noFill/>
        </p:spPr>
        <p:txBody>
          <a:bodyPr wrap="square" rtlCol="0">
            <a:spAutoFit/>
          </a:bodyPr>
          <a:lstStyle/>
          <a:p>
            <a:r>
              <a:rPr lang="en-US" sz="1400" dirty="0" smtClean="0"/>
              <a:t>I prefer </a:t>
            </a:r>
            <a:r>
              <a:rPr lang="en-US" sz="1400" dirty="0" err="1" smtClean="0"/>
              <a:t>Diigo</a:t>
            </a:r>
            <a:r>
              <a:rPr lang="en-US" sz="1400" dirty="0" smtClean="0"/>
              <a:t> because of the </a:t>
            </a:r>
            <a:r>
              <a:rPr lang="en-US" sz="1400" dirty="0" err="1" smtClean="0"/>
              <a:t>diigolet</a:t>
            </a:r>
            <a:r>
              <a:rPr lang="en-US" sz="1400" dirty="0" smtClean="0"/>
              <a:t> application.  When you click highlight, you can highlight ONLINE and it will stay there.  You can add a sticky note ONLINE also.</a:t>
            </a:r>
            <a:endParaRPr lang="en-US" sz="1400" dirty="0"/>
          </a:p>
        </p:txBody>
      </p:sp>
      <p:pic>
        <p:nvPicPr>
          <p:cNvPr id="5125" name="Picture 5" descr="\\carlislefiles1\users$\christine.campbell\Jing Captures\diigo.png"/>
          <p:cNvPicPr>
            <a:picLocks noChangeAspect="1" noChangeArrowheads="1"/>
          </p:cNvPicPr>
          <p:nvPr/>
        </p:nvPicPr>
        <p:blipFill>
          <a:blip r:embed="rId4" cstate="print"/>
          <a:srcRect/>
          <a:stretch>
            <a:fillRect/>
          </a:stretch>
        </p:blipFill>
        <p:spPr bwMode="auto">
          <a:xfrm>
            <a:off x="228600" y="2286000"/>
            <a:ext cx="8610600" cy="354554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13.  </a:t>
            </a:r>
            <a:r>
              <a:rPr lang="en-US" sz="2800" dirty="0" err="1" smtClean="0"/>
              <a:t>Evernote</a:t>
            </a:r>
            <a:r>
              <a:rPr lang="en-US" sz="2800" dirty="0" smtClean="0"/>
              <a:t>        </a:t>
            </a:r>
            <a:r>
              <a:rPr lang="en-US" sz="2800" dirty="0" smtClean="0">
                <a:hlinkClick r:id="rId2"/>
              </a:rPr>
              <a:t>http://evernote.com/</a:t>
            </a:r>
            <a:r>
              <a:rPr lang="en-US" sz="2800" dirty="0" smtClean="0"/>
              <a:t>        (free)</a:t>
            </a:r>
            <a:br>
              <a:rPr lang="en-US" sz="2800" dirty="0" smtClean="0"/>
            </a:br>
            <a:r>
              <a:rPr lang="en-US" sz="2800" dirty="0" smtClean="0"/>
              <a:t> </a:t>
            </a:r>
            <a:r>
              <a:rPr lang="en-US" sz="1600" dirty="0" err="1" smtClean="0"/>
              <a:t>Evernote</a:t>
            </a:r>
            <a:r>
              <a:rPr lang="en-US" sz="1600" dirty="0" smtClean="0"/>
              <a:t> allows you to easily </a:t>
            </a:r>
            <a:r>
              <a:rPr lang="en-US" sz="1600" b="0" dirty="0" smtClean="0"/>
              <a:t>capture</a:t>
            </a:r>
            <a:r>
              <a:rPr lang="en-US" sz="1600" dirty="0" smtClean="0"/>
              <a:t> information in any environment using whatever device or platform you find most convenient, and makes this information </a:t>
            </a:r>
            <a:r>
              <a:rPr lang="en-US" sz="1600" b="0" dirty="0" smtClean="0"/>
              <a:t>accessible</a:t>
            </a:r>
            <a:r>
              <a:rPr lang="en-US" sz="1600" dirty="0" smtClean="0"/>
              <a:t> and </a:t>
            </a:r>
            <a:r>
              <a:rPr lang="en-US" sz="1600" b="0" dirty="0" smtClean="0"/>
              <a:t>searchable</a:t>
            </a:r>
            <a:r>
              <a:rPr lang="en-US" sz="1600" dirty="0" smtClean="0"/>
              <a:t> at any time, from anywhere.</a:t>
            </a:r>
            <a:br>
              <a:rPr lang="en-US" sz="1600" dirty="0" smtClean="0"/>
            </a:br>
            <a:endParaRPr lang="en-US" sz="1600" dirty="0"/>
          </a:p>
        </p:txBody>
      </p:sp>
      <p:pic>
        <p:nvPicPr>
          <p:cNvPr id="6146" name="Picture 2" descr="\\carlislefiles1\users$\christine.campbell\Jing Captures\evernote.png"/>
          <p:cNvPicPr>
            <a:picLocks noChangeAspect="1" noChangeArrowheads="1"/>
          </p:cNvPicPr>
          <p:nvPr/>
        </p:nvPicPr>
        <p:blipFill>
          <a:blip r:embed="rId3" cstate="print"/>
          <a:srcRect/>
          <a:stretch>
            <a:fillRect/>
          </a:stretch>
        </p:blipFill>
        <p:spPr bwMode="auto">
          <a:xfrm>
            <a:off x="228600" y="1676400"/>
            <a:ext cx="8077200" cy="2438400"/>
          </a:xfrm>
          <a:prstGeom prst="rect">
            <a:avLst/>
          </a:prstGeom>
          <a:noFill/>
        </p:spPr>
      </p:pic>
      <p:sp>
        <p:nvSpPr>
          <p:cNvPr id="6" name="Rectangle 5"/>
          <p:cNvSpPr/>
          <p:nvPr/>
        </p:nvSpPr>
        <p:spPr>
          <a:xfrm>
            <a:off x="381000" y="4343400"/>
            <a:ext cx="1981200" cy="2246769"/>
          </a:xfrm>
          <a:prstGeom prst="rect">
            <a:avLst/>
          </a:prstGeom>
        </p:spPr>
        <p:txBody>
          <a:bodyPr wrap="square">
            <a:spAutoFit/>
          </a:bodyPr>
          <a:lstStyle/>
          <a:p>
            <a:r>
              <a:rPr lang="en-US" sz="1400" b="1" dirty="0" smtClean="0"/>
              <a:t>Things to capture:</a:t>
            </a:r>
          </a:p>
          <a:p>
            <a:r>
              <a:rPr lang="en-US" sz="1400" dirty="0" smtClean="0"/>
              <a:t>Tasks and to-dos</a:t>
            </a:r>
          </a:p>
          <a:p>
            <a:r>
              <a:rPr lang="en-US" sz="1400" dirty="0" smtClean="0"/>
              <a:t>Notes and research</a:t>
            </a:r>
          </a:p>
          <a:p>
            <a:r>
              <a:rPr lang="en-US" sz="1400" dirty="0" smtClean="0"/>
              <a:t>Web pages</a:t>
            </a:r>
          </a:p>
          <a:p>
            <a:r>
              <a:rPr lang="en-US" sz="1400" dirty="0" smtClean="0"/>
              <a:t>Whiteboards</a:t>
            </a:r>
          </a:p>
          <a:p>
            <a:r>
              <a:rPr lang="en-US" sz="1400" dirty="0" smtClean="0"/>
              <a:t>Business cards</a:t>
            </a:r>
          </a:p>
          <a:p>
            <a:r>
              <a:rPr lang="en-US" sz="1400" dirty="0" smtClean="0"/>
              <a:t>Scribbles</a:t>
            </a:r>
          </a:p>
          <a:p>
            <a:r>
              <a:rPr lang="en-US" sz="1400" dirty="0" smtClean="0"/>
              <a:t>Snapshots</a:t>
            </a:r>
          </a:p>
          <a:p>
            <a:r>
              <a:rPr lang="en-US" sz="1400" dirty="0" smtClean="0"/>
              <a:t>Wine labels</a:t>
            </a:r>
          </a:p>
          <a:p>
            <a:r>
              <a:rPr lang="en-US" sz="1400" dirty="0" smtClean="0"/>
              <a:t>Even </a:t>
            </a:r>
            <a:r>
              <a:rPr lang="en-US" sz="1400" dirty="0" smtClean="0">
                <a:hlinkClick r:id="rId4"/>
              </a:rPr>
              <a:t>Twitter messages</a:t>
            </a:r>
            <a:endParaRPr lang="en-US" sz="1400" dirty="0"/>
          </a:p>
        </p:txBody>
      </p:sp>
      <p:sp>
        <p:nvSpPr>
          <p:cNvPr id="8" name="TextBox 7"/>
          <p:cNvSpPr txBox="1"/>
          <p:nvPr/>
        </p:nvSpPr>
        <p:spPr>
          <a:xfrm>
            <a:off x="4648200" y="3429000"/>
            <a:ext cx="4191000" cy="3185487"/>
          </a:xfrm>
          <a:prstGeom prst="rect">
            <a:avLst/>
          </a:prstGeom>
          <a:noFill/>
        </p:spPr>
        <p:txBody>
          <a:bodyPr wrap="square" rtlCol="0">
            <a:spAutoFit/>
          </a:bodyPr>
          <a:lstStyle/>
          <a:p>
            <a:r>
              <a:rPr lang="en-US" sz="1000" b="1" dirty="0" smtClean="0"/>
              <a:t>How to get stuff into </a:t>
            </a:r>
            <a:r>
              <a:rPr lang="en-US" sz="1000" b="1" dirty="0" err="1" smtClean="0"/>
              <a:t>Evernote</a:t>
            </a:r>
            <a:r>
              <a:rPr lang="en-US" sz="1000" b="1" dirty="0" smtClean="0"/>
              <a:t>:</a:t>
            </a:r>
          </a:p>
          <a:p>
            <a:r>
              <a:rPr lang="en-US" sz="1000" b="1" dirty="0" smtClean="0"/>
              <a:t>Create</a:t>
            </a:r>
          </a:p>
          <a:p>
            <a:r>
              <a:rPr lang="en-US" sz="1000" dirty="0" smtClean="0"/>
              <a:t>Create new notes using desktop, web, and mobile versions of </a:t>
            </a:r>
            <a:r>
              <a:rPr lang="en-US" sz="1000" dirty="0" err="1" smtClean="0"/>
              <a:t>Evernote</a:t>
            </a:r>
            <a:endParaRPr lang="en-US" sz="1000" dirty="0" smtClean="0"/>
          </a:p>
          <a:p>
            <a:r>
              <a:rPr lang="en-US" sz="1000" b="1" dirty="0" smtClean="0"/>
              <a:t>Snap</a:t>
            </a:r>
          </a:p>
          <a:p>
            <a:r>
              <a:rPr lang="en-US" sz="1000" dirty="0" smtClean="0"/>
              <a:t>Take a snapshot using your camera phone or webcam. We'll even recognize the text in the image.</a:t>
            </a:r>
          </a:p>
          <a:p>
            <a:r>
              <a:rPr lang="en-US" sz="1000" b="1" dirty="0" smtClean="0"/>
              <a:t>Clip</a:t>
            </a:r>
          </a:p>
          <a:p>
            <a:r>
              <a:rPr lang="en-US" sz="1000" dirty="0" smtClean="0"/>
              <a:t>Clip entire </a:t>
            </a:r>
            <a:r>
              <a:rPr lang="en-US" sz="1000" dirty="0" err="1" smtClean="0"/>
              <a:t>webpages</a:t>
            </a:r>
            <a:r>
              <a:rPr lang="en-US" sz="1000" dirty="0" smtClean="0"/>
              <a:t>, screenshots, and just about anything else you can copy</a:t>
            </a:r>
          </a:p>
          <a:p>
            <a:r>
              <a:rPr lang="en-US" sz="1000" b="1" dirty="0" smtClean="0"/>
              <a:t>Drag-n-drop</a:t>
            </a:r>
          </a:p>
          <a:p>
            <a:r>
              <a:rPr lang="en-US" sz="1000" dirty="0" smtClean="0"/>
              <a:t>Drag and drop content into the desktop clients for Mac and Windows</a:t>
            </a:r>
          </a:p>
          <a:p>
            <a:r>
              <a:rPr lang="en-US" sz="1000" b="1" dirty="0" smtClean="0"/>
              <a:t>Email</a:t>
            </a:r>
          </a:p>
          <a:p>
            <a:r>
              <a:rPr lang="en-US" sz="1000" dirty="0" smtClean="0"/>
              <a:t>Email notes directly into your account using your personalized email address</a:t>
            </a:r>
          </a:p>
          <a:p>
            <a:r>
              <a:rPr lang="en-US" sz="1000" b="1" dirty="0" smtClean="0"/>
              <a:t>Scan</a:t>
            </a:r>
          </a:p>
          <a:p>
            <a:r>
              <a:rPr lang="en-US" sz="1000" dirty="0" smtClean="0"/>
              <a:t>Scan receipts, recipes, tags, brochures, and anything else into </a:t>
            </a:r>
            <a:r>
              <a:rPr lang="en-US" sz="1000" dirty="0" err="1" smtClean="0"/>
              <a:t>Evernote</a:t>
            </a:r>
            <a:endParaRPr lang="en-US" sz="1000" dirty="0" smtClean="0"/>
          </a:p>
          <a:p>
            <a:r>
              <a:rPr lang="en-US" sz="1000" b="1" dirty="0" smtClean="0"/>
              <a:t>Record</a:t>
            </a:r>
          </a:p>
          <a:p>
            <a:r>
              <a:rPr lang="en-US" sz="1000" dirty="0" smtClean="0"/>
              <a:t>Record audio wherever you are and listen to it whenever you want</a:t>
            </a:r>
          </a:p>
          <a:p>
            <a:r>
              <a:rPr lang="en-US" sz="1000" b="1" dirty="0" smtClean="0"/>
              <a:t>Tweet</a:t>
            </a:r>
          </a:p>
          <a:p>
            <a:r>
              <a:rPr lang="en-US" sz="1000" dirty="0" smtClean="0"/>
              <a:t>Send Twitter messages into </a:t>
            </a:r>
            <a:r>
              <a:rPr lang="en-US" sz="1000" dirty="0" err="1" smtClean="0"/>
              <a:t>Evernote</a:t>
            </a:r>
            <a:r>
              <a:rPr lang="en-US" sz="1000" dirty="0" smtClean="0"/>
              <a:t> by </a:t>
            </a:r>
            <a:r>
              <a:rPr lang="en-US" sz="1000" dirty="0" smtClean="0">
                <a:hlinkClick r:id="rId5"/>
              </a:rPr>
              <a:t>following @</a:t>
            </a:r>
            <a:r>
              <a:rPr lang="en-US" sz="1000" dirty="0" err="1" smtClean="0">
                <a:hlinkClick r:id="rId5"/>
              </a:rPr>
              <a:t>myEN</a:t>
            </a:r>
            <a:endParaRPr lang="en-US" sz="1000" dirty="0" smtClean="0"/>
          </a:p>
          <a:p>
            <a:endParaRPr lang="en-US" sz="11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14.  Wiki		</a:t>
            </a:r>
            <a:r>
              <a:rPr lang="en-US" sz="2800" dirty="0" smtClean="0">
                <a:hlinkClick r:id="rId2"/>
              </a:rPr>
              <a:t> www.pbworks.com</a:t>
            </a:r>
            <a:r>
              <a:rPr lang="en-US" sz="2800" dirty="0" smtClean="0"/>
              <a:t>         (free)</a:t>
            </a:r>
            <a:br>
              <a:rPr lang="en-US" sz="2800" dirty="0" smtClean="0"/>
            </a:br>
            <a:r>
              <a:rPr lang="en-US" sz="2800" dirty="0" smtClean="0"/>
              <a:t> </a:t>
            </a:r>
            <a:r>
              <a:rPr lang="en-US" sz="1800" dirty="0" err="1" smtClean="0"/>
              <a:t>PBworks</a:t>
            </a:r>
            <a:r>
              <a:rPr lang="en-US" sz="1800" dirty="0" smtClean="0"/>
              <a:t> (previously </a:t>
            </a:r>
            <a:r>
              <a:rPr lang="en-US" sz="1800" dirty="0" err="1" smtClean="0"/>
              <a:t>PBwiki</a:t>
            </a:r>
            <a:r>
              <a:rPr lang="en-US" sz="1800" dirty="0" smtClean="0"/>
              <a:t>) is a hosted collaboration  suitable for  education. </a:t>
            </a:r>
            <a:r>
              <a:rPr lang="en-US" sz="2800" dirty="0" smtClean="0"/>
              <a:t/>
            </a:r>
            <a:br>
              <a:rPr lang="en-US" sz="2800" dirty="0" smtClean="0"/>
            </a:br>
            <a:endParaRPr lang="en-US" sz="2800" dirty="0"/>
          </a:p>
        </p:txBody>
      </p:sp>
      <p:pic>
        <p:nvPicPr>
          <p:cNvPr id="7170" name="Picture 2" descr="\\carlislefiles1\users$\christine.campbell\Jing Captures\wiki.png"/>
          <p:cNvPicPr>
            <a:picLocks noChangeAspect="1" noChangeArrowheads="1"/>
          </p:cNvPicPr>
          <p:nvPr/>
        </p:nvPicPr>
        <p:blipFill>
          <a:blip r:embed="rId3" cstate="print"/>
          <a:srcRect/>
          <a:stretch>
            <a:fillRect/>
          </a:stretch>
        </p:blipFill>
        <p:spPr bwMode="auto">
          <a:xfrm>
            <a:off x="152400" y="1371600"/>
            <a:ext cx="8501675" cy="5270854"/>
          </a:xfrm>
          <a:prstGeom prst="rect">
            <a:avLst/>
          </a:prstGeom>
          <a:noFill/>
        </p:spPr>
      </p:pic>
      <p:sp>
        <p:nvSpPr>
          <p:cNvPr id="5" name="TextBox 4"/>
          <p:cNvSpPr txBox="1"/>
          <p:nvPr/>
        </p:nvSpPr>
        <p:spPr>
          <a:xfrm>
            <a:off x="4038600" y="2133600"/>
            <a:ext cx="3733800" cy="369332"/>
          </a:xfrm>
          <a:prstGeom prst="rect">
            <a:avLst/>
          </a:prstGeom>
          <a:noFill/>
        </p:spPr>
        <p:txBody>
          <a:bodyPr wrap="square" rtlCol="0">
            <a:spAutoFit/>
          </a:bodyPr>
          <a:lstStyle/>
          <a:p>
            <a:r>
              <a:rPr lang="en-US" dirty="0" smtClean="0"/>
              <a:t>http://spanish4carlisle.pbworks.com/</a:t>
            </a:r>
            <a:endParaRPr lang="en-US" dirty="0"/>
          </a:p>
        </p:txBody>
      </p:sp>
      <p:sp>
        <p:nvSpPr>
          <p:cNvPr id="6" name="TextBox 5"/>
          <p:cNvSpPr txBox="1"/>
          <p:nvPr/>
        </p:nvSpPr>
        <p:spPr>
          <a:xfrm>
            <a:off x="5029200" y="3200400"/>
            <a:ext cx="3657600" cy="1754326"/>
          </a:xfrm>
          <a:prstGeom prst="rect">
            <a:avLst/>
          </a:prstGeom>
          <a:noFill/>
        </p:spPr>
        <p:txBody>
          <a:bodyPr wrap="square" rtlCol="0">
            <a:spAutoFit/>
          </a:bodyPr>
          <a:lstStyle/>
          <a:p>
            <a:r>
              <a:rPr lang="en-US" dirty="0" smtClean="0"/>
              <a:t>Wiki stands for quick in Hawaiian.  You can allow students to read or edit these pages.  Good for collaborative products or very easy and free website for your class information.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15.  </a:t>
            </a:r>
            <a:r>
              <a:rPr lang="en-US" sz="2800" dirty="0" err="1" smtClean="0"/>
              <a:t>Animoto</a:t>
            </a:r>
            <a:r>
              <a:rPr lang="en-US" sz="2800" dirty="0" smtClean="0"/>
              <a:t>		</a:t>
            </a:r>
            <a:r>
              <a:rPr lang="en-US" sz="2800" dirty="0" smtClean="0">
                <a:hlinkClick r:id="rId2"/>
              </a:rPr>
              <a:t> www.animoto.com</a:t>
            </a:r>
            <a:r>
              <a:rPr lang="en-US" sz="2800" dirty="0" smtClean="0"/>
              <a:t>    (free)</a:t>
            </a:r>
            <a:br>
              <a:rPr lang="en-US" sz="2800" dirty="0" smtClean="0"/>
            </a:br>
            <a:r>
              <a:rPr lang="en-US" sz="2800" dirty="0" smtClean="0"/>
              <a:t> </a:t>
            </a:r>
            <a:r>
              <a:rPr lang="en-US" sz="2000" dirty="0" err="1" smtClean="0"/>
              <a:t>Animoto</a:t>
            </a:r>
            <a:r>
              <a:rPr lang="en-US" sz="2000" dirty="0" smtClean="0"/>
              <a:t> is a free service that lets you create 30 second  videos from your images.</a:t>
            </a:r>
            <a:r>
              <a:rPr lang="en-US" sz="2800" dirty="0" smtClean="0"/>
              <a:t/>
            </a:r>
            <a:br>
              <a:rPr lang="en-US" sz="2800" dirty="0" smtClean="0"/>
            </a:br>
            <a:endParaRPr lang="en-US" sz="2800" dirty="0"/>
          </a:p>
        </p:txBody>
      </p:sp>
      <p:pic>
        <p:nvPicPr>
          <p:cNvPr id="8194" name="Picture 2" descr="\\carlislefiles1\users$\christine.campbell\Jing Captures\animoto.png"/>
          <p:cNvPicPr>
            <a:picLocks noChangeAspect="1" noChangeArrowheads="1"/>
          </p:cNvPicPr>
          <p:nvPr/>
        </p:nvPicPr>
        <p:blipFill>
          <a:blip r:embed="rId3" cstate="print"/>
          <a:srcRect/>
          <a:stretch>
            <a:fillRect/>
          </a:stretch>
        </p:blipFill>
        <p:spPr bwMode="auto">
          <a:xfrm>
            <a:off x="37977" y="1447800"/>
            <a:ext cx="3238623" cy="2133599"/>
          </a:xfrm>
          <a:prstGeom prst="rect">
            <a:avLst/>
          </a:prstGeom>
          <a:noFill/>
        </p:spPr>
      </p:pic>
      <p:sp>
        <p:nvSpPr>
          <p:cNvPr id="5" name="TextBox 4"/>
          <p:cNvSpPr txBox="1"/>
          <p:nvPr/>
        </p:nvSpPr>
        <p:spPr>
          <a:xfrm>
            <a:off x="152400" y="3352800"/>
            <a:ext cx="2819400" cy="3139321"/>
          </a:xfrm>
          <a:prstGeom prst="rect">
            <a:avLst/>
          </a:prstGeom>
          <a:noFill/>
        </p:spPr>
        <p:txBody>
          <a:bodyPr wrap="square" rtlCol="0">
            <a:spAutoFit/>
          </a:bodyPr>
          <a:lstStyle/>
          <a:p>
            <a:r>
              <a:rPr lang="en-US" dirty="0" smtClean="0"/>
              <a:t>This is so easy!!  Create account, upload 12-15 photos, pick from their music, and publish!  It will give you html code you can embed on your website or send to </a:t>
            </a:r>
            <a:r>
              <a:rPr lang="en-US" dirty="0" err="1" smtClean="0"/>
              <a:t>Youtube</a:t>
            </a:r>
            <a:r>
              <a:rPr lang="en-US" dirty="0" smtClean="0"/>
              <a:t> and upload there.  You have to pay to make longer videos.    Check out mine on my wiki (#14)</a:t>
            </a:r>
            <a:endParaRPr lang="en-US" dirty="0"/>
          </a:p>
        </p:txBody>
      </p:sp>
      <p:pic>
        <p:nvPicPr>
          <p:cNvPr id="8195" name="Picture 3" descr="\\carlislefiles1\users$\christine.campbell\Jing Captures\animoto2.png"/>
          <p:cNvPicPr>
            <a:picLocks noChangeAspect="1" noChangeArrowheads="1"/>
          </p:cNvPicPr>
          <p:nvPr/>
        </p:nvPicPr>
        <p:blipFill>
          <a:blip r:embed="rId4" cstate="print"/>
          <a:srcRect/>
          <a:stretch>
            <a:fillRect/>
          </a:stretch>
        </p:blipFill>
        <p:spPr bwMode="auto">
          <a:xfrm>
            <a:off x="3200400" y="1828800"/>
            <a:ext cx="5791200" cy="3983542"/>
          </a:xfrm>
          <a:prstGeom prst="rect">
            <a:avLst/>
          </a:prstGeom>
          <a:noFill/>
        </p:spPr>
      </p:pic>
      <p:sp>
        <p:nvSpPr>
          <p:cNvPr id="7" name="TextBox 6"/>
          <p:cNvSpPr txBox="1"/>
          <p:nvPr/>
        </p:nvSpPr>
        <p:spPr>
          <a:xfrm>
            <a:off x="3124200" y="5791200"/>
            <a:ext cx="5715000" cy="923330"/>
          </a:xfrm>
          <a:prstGeom prst="rect">
            <a:avLst/>
          </a:prstGeom>
          <a:noFill/>
        </p:spPr>
        <p:txBody>
          <a:bodyPr wrap="square" rtlCol="0">
            <a:spAutoFit/>
          </a:bodyPr>
          <a:lstStyle/>
          <a:p>
            <a:r>
              <a:rPr lang="en-US" dirty="0" smtClean="0"/>
              <a:t>I downloaded VSO image </a:t>
            </a:r>
            <a:r>
              <a:rPr lang="en-US" dirty="0" err="1" smtClean="0"/>
              <a:t>resizer</a:t>
            </a:r>
            <a:r>
              <a:rPr lang="en-US" dirty="0" smtClean="0"/>
              <a:t> and set </a:t>
            </a:r>
            <a:r>
              <a:rPr lang="en-US" dirty="0" err="1" smtClean="0"/>
              <a:t>pics</a:t>
            </a:r>
            <a:r>
              <a:rPr lang="en-US" dirty="0" smtClean="0"/>
              <a:t> to 680 x 420 so they are small enough to upload.  </a:t>
            </a:r>
          </a:p>
          <a:p>
            <a:r>
              <a:rPr lang="en-US" dirty="0" smtClean="0"/>
              <a:t>http://www.vso-software.fr/products/image_resizer/</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
            </a:r>
            <a:br>
              <a:rPr lang="en-US" sz="2800" dirty="0" smtClean="0"/>
            </a:br>
            <a:r>
              <a:rPr lang="en-US" sz="2800" dirty="0" smtClean="0"/>
              <a:t>16</a:t>
            </a:r>
            <a:r>
              <a:rPr lang="en-US" sz="2800" dirty="0" smtClean="0"/>
              <a:t>.  </a:t>
            </a:r>
            <a:r>
              <a:rPr lang="en-US" sz="2800" dirty="0" err="1" smtClean="0"/>
              <a:t>Facebook</a:t>
            </a:r>
            <a:r>
              <a:rPr lang="en-US" sz="2800" dirty="0" smtClean="0"/>
              <a:t> 	</a:t>
            </a:r>
            <a:r>
              <a:rPr lang="en-US" sz="2800" dirty="0" smtClean="0">
                <a:hlinkClick r:id="rId2"/>
              </a:rPr>
              <a:t>www.facebook.com</a:t>
            </a:r>
            <a:r>
              <a:rPr lang="en-US" sz="2800" dirty="0" smtClean="0"/>
              <a:t/>
            </a:r>
            <a:br>
              <a:rPr lang="en-US" sz="2800" dirty="0" smtClean="0"/>
            </a:br>
            <a:r>
              <a:rPr lang="en-US" sz="2800" dirty="0" smtClean="0"/>
              <a:t> </a:t>
            </a:r>
            <a:r>
              <a:rPr lang="en-US" sz="1600" dirty="0" err="1" smtClean="0"/>
              <a:t>Facebook</a:t>
            </a:r>
            <a:r>
              <a:rPr lang="en-US" sz="1600" dirty="0" smtClean="0"/>
              <a:t> is a leading social networking site with over 120 million members. There are now many </a:t>
            </a:r>
            <a:r>
              <a:rPr lang="en-US" sz="1600" dirty="0" err="1" smtClean="0"/>
              <a:t>Facebook</a:t>
            </a:r>
            <a:r>
              <a:rPr lang="en-US" sz="1600" dirty="0" smtClean="0"/>
              <a:t> applications that allow it be used productively in education and business</a:t>
            </a:r>
            <a:r>
              <a:rPr lang="en-US" sz="2800" dirty="0" smtClean="0"/>
              <a:t>.</a:t>
            </a:r>
            <a:br>
              <a:rPr lang="en-US" sz="2800" dirty="0" smtClean="0"/>
            </a:br>
            <a:endParaRPr lang="en-US" sz="2800" dirty="0"/>
          </a:p>
        </p:txBody>
      </p:sp>
      <p:pic>
        <p:nvPicPr>
          <p:cNvPr id="9218" name="Picture 2" descr="\\carlislefiles1\users$\christine.campbell\Jing Captures\facebook.png"/>
          <p:cNvPicPr>
            <a:picLocks noChangeAspect="1" noChangeArrowheads="1"/>
          </p:cNvPicPr>
          <p:nvPr/>
        </p:nvPicPr>
        <p:blipFill>
          <a:blip r:embed="rId3" cstate="print"/>
          <a:srcRect/>
          <a:stretch>
            <a:fillRect/>
          </a:stretch>
        </p:blipFill>
        <p:spPr bwMode="auto">
          <a:xfrm>
            <a:off x="304800" y="2133600"/>
            <a:ext cx="8534400" cy="1524000"/>
          </a:xfrm>
          <a:prstGeom prst="rect">
            <a:avLst/>
          </a:prstGeom>
          <a:noFill/>
        </p:spPr>
      </p:pic>
      <p:sp>
        <p:nvSpPr>
          <p:cNvPr id="5" name="TextBox 4"/>
          <p:cNvSpPr txBox="1"/>
          <p:nvPr/>
        </p:nvSpPr>
        <p:spPr>
          <a:xfrm>
            <a:off x="457200" y="4114800"/>
            <a:ext cx="8153400" cy="1200329"/>
          </a:xfrm>
          <a:prstGeom prst="rect">
            <a:avLst/>
          </a:prstGeom>
          <a:noFill/>
        </p:spPr>
        <p:txBody>
          <a:bodyPr wrap="square" rtlCol="0">
            <a:spAutoFit/>
          </a:bodyPr>
          <a:lstStyle/>
          <a:p>
            <a:r>
              <a:rPr lang="en-US" dirty="0" smtClean="0"/>
              <a:t>There is a micro-blog portion like </a:t>
            </a:r>
            <a:r>
              <a:rPr lang="en-US" dirty="0" smtClean="0"/>
              <a:t>twitter</a:t>
            </a:r>
            <a:r>
              <a:rPr lang="en-US" dirty="0" smtClean="0"/>
              <a:t>.  You can upload photos, follow businesses, etc.  As far as educational uses</a:t>
            </a:r>
            <a:r>
              <a:rPr lang="en-US" dirty="0" smtClean="0"/>
              <a:t>……?  Set up a class </a:t>
            </a:r>
            <a:r>
              <a:rPr lang="en-US" dirty="0" err="1" smtClean="0"/>
              <a:t>facebook</a:t>
            </a:r>
            <a:r>
              <a:rPr lang="en-US" dirty="0" smtClean="0"/>
              <a:t> page.  Update daily with activities of the day?  Kids can subscribe and you have to accept them as friends to keep out trouble.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  </a:t>
            </a:r>
            <a:r>
              <a:rPr lang="en-US" sz="3200" dirty="0" smtClean="0"/>
              <a:t>Twitter  (free)</a:t>
            </a:r>
            <a:br>
              <a:rPr lang="en-US" sz="3200" dirty="0" smtClean="0"/>
            </a:br>
            <a:r>
              <a:rPr lang="en-US" sz="3200" dirty="0" smtClean="0"/>
              <a:t>           </a:t>
            </a:r>
            <a:r>
              <a:rPr lang="en-US" sz="3200" u="sng" dirty="0" smtClean="0">
                <a:hlinkClick r:id="rId2"/>
              </a:rPr>
              <a:t>www.twitter.com</a:t>
            </a:r>
            <a:endParaRPr lang="en-US" sz="3200" u="sng" dirty="0"/>
          </a:p>
        </p:txBody>
      </p:sp>
      <p:sp>
        <p:nvSpPr>
          <p:cNvPr id="7" name="TextBox 6"/>
          <p:cNvSpPr txBox="1"/>
          <p:nvPr/>
        </p:nvSpPr>
        <p:spPr>
          <a:xfrm>
            <a:off x="914400" y="5638800"/>
            <a:ext cx="6705600" cy="923330"/>
          </a:xfrm>
          <a:prstGeom prst="rect">
            <a:avLst/>
          </a:prstGeom>
          <a:noFill/>
        </p:spPr>
        <p:txBody>
          <a:bodyPr wrap="square" rtlCol="0">
            <a:spAutoFit/>
          </a:bodyPr>
          <a:lstStyle/>
          <a:p>
            <a:r>
              <a:rPr lang="en-US" dirty="0" smtClean="0"/>
              <a:t>Twitter is a micro-blogging site.  Use it to keep in touch with friends or colleagues.  You can follow others and they can follow you.   What are you doing?</a:t>
            </a:r>
          </a:p>
        </p:txBody>
      </p:sp>
      <p:pic>
        <p:nvPicPr>
          <p:cNvPr id="1027" name="Picture 3" descr="\\carlislefiles1\users$\christine.campbell\Jing Captures\Twitter.png"/>
          <p:cNvPicPr>
            <a:picLocks noGrp="1" noChangeAspect="1" noChangeArrowheads="1"/>
          </p:cNvPicPr>
          <p:nvPr>
            <p:ph idx="1"/>
          </p:nvPr>
        </p:nvPicPr>
        <p:blipFill>
          <a:blip r:embed="rId3" cstate="print"/>
          <a:srcRect/>
          <a:stretch>
            <a:fillRect/>
          </a:stretch>
        </p:blipFill>
        <p:spPr bwMode="auto">
          <a:xfrm>
            <a:off x="934223" y="1447800"/>
            <a:ext cx="7275554" cy="4114799"/>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17.  </a:t>
            </a:r>
            <a:r>
              <a:rPr lang="en-US" sz="2800" dirty="0" err="1" smtClean="0"/>
              <a:t>Wordle</a:t>
            </a:r>
            <a:r>
              <a:rPr lang="en-US" sz="2800" dirty="0" smtClean="0"/>
              <a:t>      </a:t>
            </a:r>
            <a:r>
              <a:rPr lang="en-US" sz="2800" dirty="0" smtClean="0">
                <a:hlinkClick r:id="rId2"/>
              </a:rPr>
              <a:t>www.worldle.net</a:t>
            </a:r>
            <a:r>
              <a:rPr lang="en-US" sz="2800" dirty="0" smtClean="0"/>
              <a:t/>
            </a:r>
            <a:br>
              <a:rPr lang="en-US" sz="2800" dirty="0" smtClean="0"/>
            </a:br>
            <a:r>
              <a:rPr lang="en-US" sz="2800" dirty="0" smtClean="0"/>
              <a:t> </a:t>
            </a:r>
            <a:r>
              <a:rPr lang="en-US" sz="2800" dirty="0" err="1" smtClean="0"/>
              <a:t>Wordle</a:t>
            </a:r>
            <a:r>
              <a:rPr lang="en-US" sz="2800" dirty="0" smtClean="0"/>
              <a:t> is a word cloud generator.  Copy in some text and generate the word cloud.</a:t>
            </a:r>
            <a:endParaRPr lang="en-US" sz="2800" dirty="0"/>
          </a:p>
        </p:txBody>
      </p:sp>
      <p:pic>
        <p:nvPicPr>
          <p:cNvPr id="10242" name="Picture 2" descr="\\carlislefiles1\users$\christine.campbell\Jing Captures\woordle.png"/>
          <p:cNvPicPr>
            <a:picLocks noChangeAspect="1" noChangeArrowheads="1"/>
          </p:cNvPicPr>
          <p:nvPr/>
        </p:nvPicPr>
        <p:blipFill>
          <a:blip r:embed="rId3" cstate="print"/>
          <a:srcRect/>
          <a:stretch>
            <a:fillRect/>
          </a:stretch>
        </p:blipFill>
        <p:spPr bwMode="auto">
          <a:xfrm>
            <a:off x="228600" y="1600200"/>
            <a:ext cx="5858693" cy="4210638"/>
          </a:xfrm>
          <a:prstGeom prst="rect">
            <a:avLst/>
          </a:prstGeom>
          <a:noFill/>
        </p:spPr>
      </p:pic>
      <p:pic>
        <p:nvPicPr>
          <p:cNvPr id="10243" name="Picture 3" descr="\\carlislefiles1\users$\christine.campbell\Jing Captures\woordle_2.png"/>
          <p:cNvPicPr>
            <a:picLocks noChangeAspect="1" noChangeArrowheads="1"/>
          </p:cNvPicPr>
          <p:nvPr/>
        </p:nvPicPr>
        <p:blipFill>
          <a:blip r:embed="rId4" cstate="print"/>
          <a:srcRect/>
          <a:stretch>
            <a:fillRect/>
          </a:stretch>
        </p:blipFill>
        <p:spPr bwMode="auto">
          <a:xfrm>
            <a:off x="4191000" y="3429000"/>
            <a:ext cx="4191000" cy="3096745"/>
          </a:xfrm>
          <a:prstGeom prst="rect">
            <a:avLst/>
          </a:prstGeom>
          <a:noFill/>
        </p:spPr>
      </p:pic>
      <p:sp>
        <p:nvSpPr>
          <p:cNvPr id="5" name="TextBox 4"/>
          <p:cNvSpPr txBox="1"/>
          <p:nvPr/>
        </p:nvSpPr>
        <p:spPr>
          <a:xfrm>
            <a:off x="5715000" y="2209800"/>
            <a:ext cx="3048000" cy="646331"/>
          </a:xfrm>
          <a:prstGeom prst="rect">
            <a:avLst/>
          </a:prstGeom>
          <a:noFill/>
        </p:spPr>
        <p:txBody>
          <a:bodyPr wrap="square" rtlCol="0">
            <a:spAutoFit/>
          </a:bodyPr>
          <a:lstStyle/>
          <a:p>
            <a:r>
              <a:rPr lang="en-US" dirty="0" smtClean="0"/>
              <a:t>Use as a </a:t>
            </a:r>
            <a:r>
              <a:rPr lang="en-US" dirty="0" err="1" smtClean="0"/>
              <a:t>vocab</a:t>
            </a:r>
            <a:r>
              <a:rPr lang="en-US" dirty="0" smtClean="0"/>
              <a:t> opener, tell stories with words, or closer.</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18.  Blogs  (web-logs)      </a:t>
            </a:r>
            <a:r>
              <a:rPr lang="en-US" sz="2800" dirty="0" smtClean="0">
                <a:hlinkClick r:id="rId2"/>
              </a:rPr>
              <a:t>www.blogger.com</a:t>
            </a:r>
            <a:r>
              <a:rPr lang="en-US" sz="2800" dirty="0" smtClean="0"/>
              <a:t/>
            </a:r>
            <a:br>
              <a:rPr lang="en-US" sz="2800" dirty="0" smtClean="0"/>
            </a:br>
            <a:r>
              <a:rPr lang="en-US" sz="1600" dirty="0" smtClean="0"/>
              <a:t>Share your thought s and photos with the world.  Also follow others’ blogs and post ideas from your favorite sites. </a:t>
            </a:r>
            <a:endParaRPr lang="en-US" sz="2800" dirty="0"/>
          </a:p>
        </p:txBody>
      </p:sp>
      <p:pic>
        <p:nvPicPr>
          <p:cNvPr id="11266" name="Picture 2" descr="\\carlislefiles1\users$\christine.campbell\Jing Captures\blog.png"/>
          <p:cNvPicPr>
            <a:picLocks noChangeAspect="1" noChangeArrowheads="1"/>
          </p:cNvPicPr>
          <p:nvPr/>
        </p:nvPicPr>
        <p:blipFill>
          <a:blip r:embed="rId3" cstate="print"/>
          <a:srcRect/>
          <a:stretch>
            <a:fillRect/>
          </a:stretch>
        </p:blipFill>
        <p:spPr bwMode="auto">
          <a:xfrm>
            <a:off x="152400" y="1524000"/>
            <a:ext cx="6811326" cy="4839376"/>
          </a:xfrm>
          <a:prstGeom prst="rect">
            <a:avLst/>
          </a:prstGeom>
          <a:noFill/>
        </p:spPr>
      </p:pic>
      <p:sp>
        <p:nvSpPr>
          <p:cNvPr id="5" name="TextBox 4"/>
          <p:cNvSpPr txBox="1"/>
          <p:nvPr/>
        </p:nvSpPr>
        <p:spPr>
          <a:xfrm>
            <a:off x="7086600" y="1600200"/>
            <a:ext cx="1752600" cy="4801314"/>
          </a:xfrm>
          <a:prstGeom prst="rect">
            <a:avLst/>
          </a:prstGeom>
          <a:noFill/>
        </p:spPr>
        <p:txBody>
          <a:bodyPr wrap="square" rtlCol="0">
            <a:spAutoFit/>
          </a:bodyPr>
          <a:lstStyle/>
          <a:p>
            <a:r>
              <a:rPr lang="en-US" dirty="0" smtClean="0"/>
              <a:t>I use my blog to save interesting articles on the net rather than journal.  When you see something you want to save (like tearing a page out of a magazine) click on the PAGE tab and click on Blogger and it will add it to your site for later reference.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19.  </a:t>
            </a:r>
            <a:r>
              <a:rPr lang="en-US" sz="2800" dirty="0" err="1" smtClean="0"/>
              <a:t>Glogster</a:t>
            </a:r>
            <a:r>
              <a:rPr lang="en-US" sz="2800" dirty="0" smtClean="0"/>
              <a:t>      </a:t>
            </a:r>
            <a:r>
              <a:rPr lang="en-US" sz="2800" u="sng" dirty="0" smtClean="0">
                <a:hlinkClick r:id="rId2"/>
              </a:rPr>
              <a:t>http://</a:t>
            </a:r>
            <a:r>
              <a:rPr lang="en-US" sz="2800" u="sng" dirty="0" smtClean="0">
                <a:hlinkClick r:id="rId2"/>
              </a:rPr>
              <a:t>www.glogster.com</a:t>
            </a:r>
            <a:r>
              <a:rPr lang="en-US" sz="2800" dirty="0" smtClean="0"/>
              <a:t/>
            </a:r>
            <a:br>
              <a:rPr lang="en-US" sz="2800" dirty="0" smtClean="0"/>
            </a:br>
            <a:r>
              <a:rPr lang="en-US" sz="2800" dirty="0" smtClean="0"/>
              <a:t> </a:t>
            </a:r>
            <a:r>
              <a:rPr lang="en-US" sz="1600" dirty="0" smtClean="0"/>
              <a:t>Make an interactive poster.</a:t>
            </a:r>
            <a:endParaRPr lang="en-US" sz="1600" dirty="0"/>
          </a:p>
        </p:txBody>
      </p:sp>
      <p:pic>
        <p:nvPicPr>
          <p:cNvPr id="12290" name="Picture 2" descr="\\carlislefiles1\users$\christine.campbell\Jing Captures\glogster.png"/>
          <p:cNvPicPr>
            <a:picLocks noChangeAspect="1" noChangeArrowheads="1"/>
          </p:cNvPicPr>
          <p:nvPr/>
        </p:nvPicPr>
        <p:blipFill>
          <a:blip r:embed="rId3" cstate="print"/>
          <a:srcRect/>
          <a:stretch>
            <a:fillRect/>
          </a:stretch>
        </p:blipFill>
        <p:spPr bwMode="auto">
          <a:xfrm>
            <a:off x="457200" y="1600200"/>
            <a:ext cx="3020242" cy="4724400"/>
          </a:xfrm>
          <a:prstGeom prst="rect">
            <a:avLst/>
          </a:prstGeom>
          <a:noFill/>
        </p:spPr>
      </p:pic>
      <p:pic>
        <p:nvPicPr>
          <p:cNvPr id="9386" name="Picture 170" descr="Noun Project thumbnail">
            <a:hlinkClick r:id="rId4"/>
          </p:cNvPr>
          <p:cNvPicPr>
            <a:picLocks noChangeAspect="1" noChangeArrowheads="1"/>
          </p:cNvPicPr>
          <p:nvPr/>
        </p:nvPicPr>
        <p:blipFill>
          <a:blip r:embed="rId5" cstate="print"/>
          <a:srcRect/>
          <a:stretch>
            <a:fillRect/>
          </a:stretch>
        </p:blipFill>
        <p:spPr bwMode="auto">
          <a:xfrm>
            <a:off x="3886200" y="1828800"/>
            <a:ext cx="3124200" cy="4235029"/>
          </a:xfrm>
          <a:prstGeom prst="rect">
            <a:avLst/>
          </a:prstGeom>
          <a:noFill/>
        </p:spPr>
      </p:pic>
      <p:sp>
        <p:nvSpPr>
          <p:cNvPr id="173" name="TextBox 172"/>
          <p:cNvSpPr txBox="1"/>
          <p:nvPr/>
        </p:nvSpPr>
        <p:spPr>
          <a:xfrm>
            <a:off x="7239000" y="1981200"/>
            <a:ext cx="1676400" cy="2308324"/>
          </a:xfrm>
          <a:prstGeom prst="rect">
            <a:avLst/>
          </a:prstGeom>
          <a:noFill/>
        </p:spPr>
        <p:txBody>
          <a:bodyPr wrap="square" rtlCol="0">
            <a:spAutoFit/>
          </a:bodyPr>
          <a:lstStyle/>
          <a:p>
            <a:r>
              <a:rPr lang="en-US" dirty="0" smtClean="0"/>
              <a:t>Two examples:  a poem and a noun project.  Choose background, clipart, animation, video, sound.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20.  </a:t>
            </a:r>
            <a:r>
              <a:rPr lang="en-US" sz="2800" dirty="0" err="1" smtClean="0"/>
              <a:t>Voki</a:t>
            </a:r>
            <a:r>
              <a:rPr lang="en-US" sz="2800" dirty="0" smtClean="0"/>
              <a:t>    		</a:t>
            </a:r>
            <a:r>
              <a:rPr lang="en-US" sz="2800" dirty="0" smtClean="0">
                <a:hlinkClick r:id="rId2"/>
              </a:rPr>
              <a:t>www.voki.com</a:t>
            </a:r>
            <a:r>
              <a:rPr lang="en-US" sz="2800" dirty="0" smtClean="0"/>
              <a:t/>
            </a:r>
            <a:br>
              <a:rPr lang="en-US" sz="2800" dirty="0" smtClean="0"/>
            </a:br>
            <a:r>
              <a:rPr lang="en-US" sz="1600" dirty="0" smtClean="0"/>
              <a:t>Create and animated avatar and record sound with it.  </a:t>
            </a:r>
            <a:endParaRPr lang="en-US" sz="1600" dirty="0"/>
          </a:p>
        </p:txBody>
      </p:sp>
      <p:pic>
        <p:nvPicPr>
          <p:cNvPr id="13314" name="Picture 2" descr="\\carlislefiles1\users$\christine.campbell\Jing Captures\voki.png"/>
          <p:cNvPicPr>
            <a:picLocks noChangeAspect="1" noChangeArrowheads="1"/>
          </p:cNvPicPr>
          <p:nvPr/>
        </p:nvPicPr>
        <p:blipFill>
          <a:blip r:embed="rId3" cstate="print"/>
          <a:srcRect/>
          <a:stretch>
            <a:fillRect/>
          </a:stretch>
        </p:blipFill>
        <p:spPr bwMode="auto">
          <a:xfrm>
            <a:off x="1219200" y="1676400"/>
            <a:ext cx="2762636" cy="4505954"/>
          </a:xfrm>
          <a:prstGeom prst="rect">
            <a:avLst/>
          </a:prstGeom>
          <a:noFill/>
        </p:spPr>
      </p:pic>
      <p:sp>
        <p:nvSpPr>
          <p:cNvPr id="5" name="TextBox 4"/>
          <p:cNvSpPr txBox="1"/>
          <p:nvPr/>
        </p:nvSpPr>
        <p:spPr>
          <a:xfrm>
            <a:off x="5410200" y="1981200"/>
            <a:ext cx="2743200" cy="3416320"/>
          </a:xfrm>
          <a:prstGeom prst="rect">
            <a:avLst/>
          </a:prstGeom>
          <a:noFill/>
        </p:spPr>
        <p:txBody>
          <a:bodyPr wrap="square" rtlCol="0">
            <a:spAutoFit/>
          </a:bodyPr>
          <a:lstStyle/>
          <a:p>
            <a:r>
              <a:rPr lang="en-US" dirty="0" smtClean="0"/>
              <a:t>This too is very easy.  Choose your look, record your sound and embed in your website.  I put mine on my </a:t>
            </a:r>
            <a:r>
              <a:rPr lang="en-US" dirty="0" err="1" smtClean="0"/>
              <a:t>Moodle</a:t>
            </a:r>
            <a:r>
              <a:rPr lang="en-US" dirty="0" smtClean="0"/>
              <a:t> (class management system) and it gives a short introduction to the class. </a:t>
            </a:r>
          </a:p>
          <a:p>
            <a:r>
              <a:rPr lang="en-US" dirty="0" smtClean="0"/>
              <a:t>It only talks about 30 seconds, but it is FUN.  The students could create one the target language.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21.  </a:t>
            </a:r>
            <a:r>
              <a:rPr lang="en-US" sz="2800" dirty="0" err="1" smtClean="0"/>
              <a:t>Chatango</a:t>
            </a:r>
            <a:r>
              <a:rPr lang="en-US" sz="2800" dirty="0" smtClean="0"/>
              <a:t>    		</a:t>
            </a:r>
            <a:r>
              <a:rPr lang="en-US" sz="2800" dirty="0" smtClean="0">
                <a:hlinkClick r:id="rId2"/>
              </a:rPr>
              <a:t>www.chatango.com</a:t>
            </a:r>
            <a:r>
              <a:rPr lang="en-US" sz="2800" dirty="0" smtClean="0"/>
              <a:t/>
            </a:r>
            <a:br>
              <a:rPr lang="en-US" sz="2800" dirty="0" smtClean="0"/>
            </a:br>
            <a:r>
              <a:rPr lang="en-US" sz="2800" dirty="0" smtClean="0"/>
              <a:t>Create a chat box to put on your website.</a:t>
            </a:r>
            <a:endParaRPr lang="en-US" sz="2800" dirty="0"/>
          </a:p>
        </p:txBody>
      </p:sp>
      <p:pic>
        <p:nvPicPr>
          <p:cNvPr id="14338" name="Picture 2" descr="\\carlislefiles1\users$\christine.campbell\Jing Captures\chatango.png"/>
          <p:cNvPicPr>
            <a:picLocks noChangeAspect="1" noChangeArrowheads="1"/>
          </p:cNvPicPr>
          <p:nvPr/>
        </p:nvPicPr>
        <p:blipFill>
          <a:blip r:embed="rId3" cstate="print"/>
          <a:srcRect/>
          <a:stretch>
            <a:fillRect/>
          </a:stretch>
        </p:blipFill>
        <p:spPr bwMode="auto">
          <a:xfrm>
            <a:off x="381000" y="1752600"/>
            <a:ext cx="3201637" cy="4841774"/>
          </a:xfrm>
          <a:prstGeom prst="rect">
            <a:avLst/>
          </a:prstGeom>
          <a:noFill/>
        </p:spPr>
      </p:pic>
      <p:sp>
        <p:nvSpPr>
          <p:cNvPr id="5" name="TextBox 4"/>
          <p:cNvSpPr txBox="1"/>
          <p:nvPr/>
        </p:nvSpPr>
        <p:spPr>
          <a:xfrm>
            <a:off x="4876800" y="2057400"/>
            <a:ext cx="3352800" cy="1477328"/>
          </a:xfrm>
          <a:prstGeom prst="rect">
            <a:avLst/>
          </a:prstGeom>
          <a:noFill/>
        </p:spPr>
        <p:txBody>
          <a:bodyPr wrap="square" rtlCol="0">
            <a:spAutoFit/>
          </a:bodyPr>
          <a:lstStyle/>
          <a:p>
            <a:r>
              <a:rPr lang="en-US" dirty="0" smtClean="0"/>
              <a:t>Embed this in your website and students can chat online.  They can ask and answer questions.   They can do it anonymously!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22.  </a:t>
            </a:r>
            <a:r>
              <a:rPr lang="en-US" sz="2800" dirty="0" err="1" smtClean="0"/>
              <a:t>Wallwisher</a:t>
            </a:r>
            <a:r>
              <a:rPr lang="en-US" sz="2800" dirty="0" smtClean="0"/>
              <a:t>	</a:t>
            </a:r>
            <a:r>
              <a:rPr lang="en-US" sz="2800" dirty="0" smtClean="0">
                <a:hlinkClick r:id="rId2"/>
              </a:rPr>
              <a:t>www.wallwisher.com</a:t>
            </a:r>
            <a:r>
              <a:rPr lang="en-US" sz="2800" dirty="0" smtClean="0"/>
              <a:t/>
            </a:r>
            <a:br>
              <a:rPr lang="en-US" sz="2800" dirty="0" smtClean="0"/>
            </a:br>
            <a:r>
              <a:rPr lang="en-US" sz="1800" dirty="0" smtClean="0"/>
              <a:t>Create an online bulletin board of sticky notes based on a question or topic you post.</a:t>
            </a:r>
            <a:endParaRPr lang="en-US" sz="1800" dirty="0"/>
          </a:p>
        </p:txBody>
      </p:sp>
      <p:pic>
        <p:nvPicPr>
          <p:cNvPr id="15362" name="Picture 2" descr="\\carlislefiles1\users$\christine.campbell\Jing Captures\wallwisher.png"/>
          <p:cNvPicPr>
            <a:picLocks noChangeAspect="1" noChangeArrowheads="1"/>
          </p:cNvPicPr>
          <p:nvPr/>
        </p:nvPicPr>
        <p:blipFill>
          <a:blip r:embed="rId3" cstate="print"/>
          <a:srcRect/>
          <a:stretch>
            <a:fillRect/>
          </a:stretch>
        </p:blipFill>
        <p:spPr bwMode="auto">
          <a:xfrm>
            <a:off x="152400" y="1981200"/>
            <a:ext cx="6221474" cy="3962400"/>
          </a:xfrm>
          <a:prstGeom prst="rect">
            <a:avLst/>
          </a:prstGeom>
          <a:noFill/>
        </p:spPr>
      </p:pic>
      <p:sp>
        <p:nvSpPr>
          <p:cNvPr id="5" name="TextBox 4"/>
          <p:cNvSpPr txBox="1"/>
          <p:nvPr/>
        </p:nvSpPr>
        <p:spPr>
          <a:xfrm>
            <a:off x="6705600" y="2057400"/>
            <a:ext cx="1905000" cy="2862322"/>
          </a:xfrm>
          <a:prstGeom prst="rect">
            <a:avLst/>
          </a:prstGeom>
          <a:noFill/>
        </p:spPr>
        <p:txBody>
          <a:bodyPr wrap="square" rtlCol="0">
            <a:spAutoFit/>
          </a:bodyPr>
          <a:lstStyle/>
          <a:p>
            <a:r>
              <a:rPr lang="en-US" dirty="0" smtClean="0"/>
              <a:t>Students click anywhere on the wall and a text box opens.  They post their comment. You can view their comments and delete them if necessary.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23.  Online Flashcards		</a:t>
            </a:r>
            <a:r>
              <a:rPr lang="en-US" sz="2800" dirty="0" smtClean="0">
                <a:hlinkClick r:id="rId2"/>
              </a:rPr>
              <a:t>www.studystack.com</a:t>
            </a:r>
            <a:r>
              <a:rPr lang="en-US" sz="2800" dirty="0" smtClean="0"/>
              <a:t/>
            </a:r>
            <a:br>
              <a:rPr lang="en-US" sz="2800" dirty="0" smtClean="0"/>
            </a:br>
            <a:r>
              <a:rPr lang="en-US" sz="2800" dirty="0" smtClean="0"/>
              <a:t>Upload </a:t>
            </a:r>
            <a:r>
              <a:rPr lang="en-US" sz="2800" dirty="0" err="1" smtClean="0"/>
              <a:t>vocab</a:t>
            </a:r>
            <a:r>
              <a:rPr lang="en-US" sz="2800" dirty="0" smtClean="0"/>
              <a:t> sets.  The students can play online.</a:t>
            </a:r>
            <a:endParaRPr lang="en-US" sz="2800" dirty="0"/>
          </a:p>
        </p:txBody>
      </p:sp>
      <p:pic>
        <p:nvPicPr>
          <p:cNvPr id="16386" name="Picture 2" descr="\\carlislefiles1\users$\christine.campbell\Jing Captures\studystack.png"/>
          <p:cNvPicPr>
            <a:picLocks noChangeAspect="1" noChangeArrowheads="1"/>
          </p:cNvPicPr>
          <p:nvPr/>
        </p:nvPicPr>
        <p:blipFill>
          <a:blip r:embed="rId3" cstate="print"/>
          <a:srcRect/>
          <a:stretch>
            <a:fillRect/>
          </a:stretch>
        </p:blipFill>
        <p:spPr bwMode="auto">
          <a:xfrm>
            <a:off x="228600" y="1447800"/>
            <a:ext cx="5015493" cy="3772586"/>
          </a:xfrm>
          <a:prstGeom prst="rect">
            <a:avLst/>
          </a:prstGeom>
          <a:noFill/>
        </p:spPr>
      </p:pic>
      <p:sp>
        <p:nvSpPr>
          <p:cNvPr id="5" name="TextBox 4"/>
          <p:cNvSpPr txBox="1"/>
          <p:nvPr/>
        </p:nvSpPr>
        <p:spPr>
          <a:xfrm>
            <a:off x="5562600" y="1600200"/>
            <a:ext cx="3352800" cy="2031325"/>
          </a:xfrm>
          <a:prstGeom prst="rect">
            <a:avLst/>
          </a:prstGeom>
          <a:noFill/>
        </p:spPr>
        <p:txBody>
          <a:bodyPr wrap="square" rtlCol="0">
            <a:spAutoFit/>
          </a:bodyPr>
          <a:lstStyle/>
          <a:p>
            <a:r>
              <a:rPr lang="en-US" dirty="0" smtClean="0"/>
              <a:t>Create account.  You can use the hundreds already made or make your own.  Click on the star to add to your favorites.  I created a student account also, so they could not alter the lists.</a:t>
            </a:r>
          </a:p>
          <a:p>
            <a:endParaRPr lang="en-US" dirty="0"/>
          </a:p>
        </p:txBody>
      </p:sp>
      <p:pic>
        <p:nvPicPr>
          <p:cNvPr id="16387" name="Picture 3" descr="\\carlislefiles1\users$\christine.campbell\Jing Captures\FC_games.png"/>
          <p:cNvPicPr>
            <a:picLocks noChangeAspect="1" noChangeArrowheads="1"/>
          </p:cNvPicPr>
          <p:nvPr/>
        </p:nvPicPr>
        <p:blipFill>
          <a:blip r:embed="rId4" cstate="print"/>
          <a:srcRect/>
          <a:stretch>
            <a:fillRect/>
          </a:stretch>
        </p:blipFill>
        <p:spPr bwMode="auto">
          <a:xfrm>
            <a:off x="3886200" y="3429000"/>
            <a:ext cx="4877258" cy="3112088"/>
          </a:xfrm>
          <a:prstGeom prst="rect">
            <a:avLst/>
          </a:prstGeom>
          <a:noFill/>
        </p:spPr>
      </p:pic>
      <p:sp>
        <p:nvSpPr>
          <p:cNvPr id="6" name="TextBox 5"/>
          <p:cNvSpPr txBox="1"/>
          <p:nvPr/>
        </p:nvSpPr>
        <p:spPr>
          <a:xfrm>
            <a:off x="381000" y="5410200"/>
            <a:ext cx="3200400" cy="646331"/>
          </a:xfrm>
          <a:prstGeom prst="rect">
            <a:avLst/>
          </a:prstGeom>
          <a:noFill/>
        </p:spPr>
        <p:txBody>
          <a:bodyPr wrap="square" rtlCol="0">
            <a:spAutoFit/>
          </a:bodyPr>
          <a:lstStyle/>
          <a:p>
            <a:r>
              <a:rPr lang="en-US" dirty="0" err="1" smtClean="0"/>
              <a:t>Quizlet</a:t>
            </a:r>
            <a:r>
              <a:rPr lang="en-US" dirty="0" smtClean="0"/>
              <a:t> is another site that is similar.</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24.  Time Rime	</a:t>
            </a:r>
            <a:r>
              <a:rPr lang="en-US" sz="2800" u="sng" dirty="0" smtClean="0">
                <a:hlinkClick r:id="rId2"/>
              </a:rPr>
              <a:t>www.timerime.com</a:t>
            </a:r>
            <a:r>
              <a:rPr lang="en-US" sz="2800" dirty="0" smtClean="0"/>
              <a:t/>
            </a:r>
            <a:br>
              <a:rPr lang="en-US" sz="2800" dirty="0" smtClean="0"/>
            </a:br>
            <a:r>
              <a:rPr lang="en-US" sz="2800" dirty="0" smtClean="0"/>
              <a:t>Create online timelines.</a:t>
            </a:r>
            <a:endParaRPr lang="en-US" sz="2800" dirty="0"/>
          </a:p>
        </p:txBody>
      </p:sp>
      <p:pic>
        <p:nvPicPr>
          <p:cNvPr id="17410" name="Picture 2" descr="\\carlislefiles1\users$\christine.campbell\Jing Captures\timerine.png"/>
          <p:cNvPicPr>
            <a:picLocks noChangeAspect="1" noChangeArrowheads="1"/>
          </p:cNvPicPr>
          <p:nvPr/>
        </p:nvPicPr>
        <p:blipFill>
          <a:blip r:embed="rId3" cstate="print"/>
          <a:srcRect/>
          <a:stretch>
            <a:fillRect/>
          </a:stretch>
        </p:blipFill>
        <p:spPr bwMode="auto">
          <a:xfrm>
            <a:off x="0" y="1753074"/>
            <a:ext cx="9144000" cy="3351851"/>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25.  My </a:t>
            </a:r>
            <a:r>
              <a:rPr lang="en-US" sz="2800" dirty="0" err="1" smtClean="0"/>
              <a:t>Studiyo</a:t>
            </a:r>
            <a:r>
              <a:rPr lang="en-US" sz="2800" dirty="0" smtClean="0"/>
              <a:t> 		</a:t>
            </a:r>
            <a:r>
              <a:rPr lang="en-US" sz="2800" dirty="0" smtClean="0">
                <a:hlinkClick r:id="rId2"/>
              </a:rPr>
              <a:t>http://www.mystudiyo.com</a:t>
            </a:r>
            <a:r>
              <a:rPr lang="en-US" sz="2800" dirty="0" smtClean="0"/>
              <a:t/>
            </a:r>
            <a:br>
              <a:rPr lang="en-US" sz="2800" dirty="0" smtClean="0"/>
            </a:br>
            <a:r>
              <a:rPr lang="en-US" sz="2800" dirty="0" smtClean="0"/>
              <a:t>Create free quizzes for your website or blog.</a:t>
            </a:r>
            <a:endParaRPr lang="en-US" sz="2800" dirty="0"/>
          </a:p>
        </p:txBody>
      </p:sp>
      <p:pic>
        <p:nvPicPr>
          <p:cNvPr id="18434" name="Picture 2" descr="\\carlislefiles1\users$\christine.campbell\Jing Captures\my_studio.png"/>
          <p:cNvPicPr>
            <a:picLocks noChangeAspect="1" noChangeArrowheads="1"/>
          </p:cNvPicPr>
          <p:nvPr/>
        </p:nvPicPr>
        <p:blipFill>
          <a:blip r:embed="rId3" cstate="print"/>
          <a:srcRect/>
          <a:stretch>
            <a:fillRect/>
          </a:stretch>
        </p:blipFill>
        <p:spPr bwMode="auto">
          <a:xfrm>
            <a:off x="255934" y="1752600"/>
            <a:ext cx="8888066" cy="1038370"/>
          </a:xfrm>
          <a:prstGeom prst="rect">
            <a:avLst/>
          </a:prstGeom>
          <a:noFill/>
        </p:spPr>
      </p:pic>
      <p:pic>
        <p:nvPicPr>
          <p:cNvPr id="18435" name="Picture 3" descr="\\carlislefiles1\users$\christine.campbell\Jing Captures\my_studio_quiz.png"/>
          <p:cNvPicPr>
            <a:picLocks noChangeAspect="1" noChangeArrowheads="1"/>
          </p:cNvPicPr>
          <p:nvPr/>
        </p:nvPicPr>
        <p:blipFill>
          <a:blip r:embed="rId4" cstate="print"/>
          <a:srcRect/>
          <a:stretch>
            <a:fillRect/>
          </a:stretch>
        </p:blipFill>
        <p:spPr bwMode="auto">
          <a:xfrm>
            <a:off x="609600" y="2743200"/>
            <a:ext cx="4020111" cy="3982006"/>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26.  Google Calendar</a:t>
            </a:r>
            <a:br>
              <a:rPr lang="en-US" dirty="0" smtClean="0"/>
            </a:br>
            <a:r>
              <a:rPr lang="en-US" sz="1800" u="sng" dirty="0" smtClean="0">
                <a:hlinkClick r:id="rId2"/>
              </a:rPr>
              <a:t>www.google.com/calendar</a:t>
            </a:r>
            <a:endParaRPr lang="en-US" u="sng" dirty="0"/>
          </a:p>
        </p:txBody>
      </p:sp>
      <p:pic>
        <p:nvPicPr>
          <p:cNvPr id="1026" name="Picture 2" descr="\\carlislefiles1\users$\christine.campbell\Technology\Jing Captures\google_calendar.png"/>
          <p:cNvPicPr>
            <a:picLocks noChangeAspect="1" noChangeArrowheads="1"/>
          </p:cNvPicPr>
          <p:nvPr/>
        </p:nvPicPr>
        <p:blipFill>
          <a:blip r:embed="rId3" cstate="print"/>
          <a:srcRect/>
          <a:stretch>
            <a:fillRect/>
          </a:stretch>
        </p:blipFill>
        <p:spPr bwMode="auto">
          <a:xfrm>
            <a:off x="228600" y="1524000"/>
            <a:ext cx="8458200" cy="3065051"/>
          </a:xfrm>
          <a:prstGeom prst="rect">
            <a:avLst/>
          </a:prstGeom>
          <a:noFill/>
        </p:spPr>
      </p:pic>
      <p:sp>
        <p:nvSpPr>
          <p:cNvPr id="5" name="TextBox 4"/>
          <p:cNvSpPr txBox="1"/>
          <p:nvPr/>
        </p:nvSpPr>
        <p:spPr>
          <a:xfrm>
            <a:off x="381000" y="4800600"/>
            <a:ext cx="8305800" cy="1077218"/>
          </a:xfrm>
          <a:prstGeom prst="rect">
            <a:avLst/>
          </a:prstGeom>
          <a:noFill/>
        </p:spPr>
        <p:txBody>
          <a:bodyPr wrap="square" rtlCol="0">
            <a:spAutoFit/>
          </a:bodyPr>
          <a:lstStyle/>
          <a:p>
            <a:r>
              <a:rPr lang="en-US" sz="1600" dirty="0" smtClean="0"/>
              <a:t>I  created a calendar for each prep and embedded it on the school website.  To do this:  Click on settings on the left menu.  Click on the name of the calendar you want to embed.  Go to the embed this calendar  section and copy the code and paste it in the html box on your website.  On our school </a:t>
            </a:r>
            <a:r>
              <a:rPr lang="en-US" sz="1600" dirty="0" err="1" smtClean="0"/>
              <a:t>Moodle</a:t>
            </a:r>
            <a:r>
              <a:rPr lang="en-US" sz="1600" dirty="0" smtClean="0"/>
              <a:t>, you have to click on the &lt;&gt; button first , then paste the html code. </a:t>
            </a:r>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  del.icio.us  (free)</a:t>
            </a:r>
            <a:br>
              <a:rPr lang="en-US" sz="2800" dirty="0" smtClean="0"/>
            </a:br>
            <a:r>
              <a:rPr lang="en-US" sz="2800" dirty="0" smtClean="0"/>
              <a:t>	</a:t>
            </a:r>
            <a:r>
              <a:rPr lang="en-US" sz="2800" dirty="0" smtClean="0"/>
              <a:t> </a:t>
            </a:r>
            <a:r>
              <a:rPr lang="en-US" sz="2800" u="sng" dirty="0" smtClean="0">
                <a:hlinkClick r:id="rId2"/>
              </a:rPr>
              <a:t>delicious.com</a:t>
            </a:r>
            <a:endParaRPr lang="en-US" sz="2800" u="sng" dirty="0"/>
          </a:p>
        </p:txBody>
      </p:sp>
      <p:sp>
        <p:nvSpPr>
          <p:cNvPr id="5" name="TextBox 4"/>
          <p:cNvSpPr txBox="1"/>
          <p:nvPr/>
        </p:nvSpPr>
        <p:spPr>
          <a:xfrm>
            <a:off x="533400" y="4267200"/>
            <a:ext cx="8077200" cy="923330"/>
          </a:xfrm>
          <a:prstGeom prst="rect">
            <a:avLst/>
          </a:prstGeom>
          <a:noFill/>
        </p:spPr>
        <p:txBody>
          <a:bodyPr wrap="square" rtlCol="0">
            <a:spAutoFit/>
          </a:bodyPr>
          <a:lstStyle/>
          <a:p>
            <a:r>
              <a:rPr lang="en-US" dirty="0" smtClean="0"/>
              <a:t>Delicious is a social bookmarking tool.  You can store bookmarks online, tag them (label them), and share them.  It is easy to use to search for other bookmarked sources. </a:t>
            </a:r>
            <a:endParaRPr lang="en-US" dirty="0"/>
          </a:p>
        </p:txBody>
      </p:sp>
      <p:pic>
        <p:nvPicPr>
          <p:cNvPr id="2051" name="Picture 3" descr="\\carlislefiles1\users$\christine.campbell\Jing Captures\Delicious.png"/>
          <p:cNvPicPr>
            <a:picLocks noChangeAspect="1" noChangeArrowheads="1"/>
          </p:cNvPicPr>
          <p:nvPr/>
        </p:nvPicPr>
        <p:blipFill>
          <a:blip r:embed="rId3" cstate="print"/>
          <a:srcRect/>
          <a:stretch>
            <a:fillRect/>
          </a:stretch>
        </p:blipFill>
        <p:spPr bwMode="auto">
          <a:xfrm>
            <a:off x="228600" y="1524001"/>
            <a:ext cx="8534400" cy="2743199"/>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27. ZOHO			</a:t>
            </a:r>
            <a:r>
              <a:rPr lang="en-US" sz="2800" dirty="0" smtClean="0">
                <a:hlinkClick r:id="rId2"/>
              </a:rPr>
              <a:t>www.zoho.com</a:t>
            </a:r>
            <a:r>
              <a:rPr lang="en-US" sz="2800" dirty="0" smtClean="0"/>
              <a:t/>
            </a:r>
            <a:br>
              <a:rPr lang="en-US" sz="2800" dirty="0" smtClean="0"/>
            </a:br>
            <a:r>
              <a:rPr lang="en-US" sz="2000" b="0" i="1" dirty="0" err="1" smtClean="0"/>
              <a:t>Zoho</a:t>
            </a:r>
            <a:r>
              <a:rPr lang="en-US" sz="2000" b="0" dirty="0" smtClean="0"/>
              <a:t> offers a suite of online web applications geared towards increasing your productivity and offering easy collaboration. </a:t>
            </a:r>
            <a:endParaRPr lang="en-US" sz="2000" dirty="0"/>
          </a:p>
        </p:txBody>
      </p:sp>
      <p:pic>
        <p:nvPicPr>
          <p:cNvPr id="1026" name="Picture 2" descr="\\carlislefiles1\users$\christine.campbell\Technology\Jing Captures\zoho.png"/>
          <p:cNvPicPr>
            <a:picLocks noChangeAspect="1" noChangeArrowheads="1"/>
          </p:cNvPicPr>
          <p:nvPr/>
        </p:nvPicPr>
        <p:blipFill>
          <a:blip r:embed="rId3" cstate="print"/>
          <a:srcRect/>
          <a:stretch>
            <a:fillRect/>
          </a:stretch>
        </p:blipFill>
        <p:spPr bwMode="auto">
          <a:xfrm>
            <a:off x="304800" y="1447800"/>
            <a:ext cx="6085153" cy="5181600"/>
          </a:xfrm>
          <a:prstGeom prst="rect">
            <a:avLst/>
          </a:prstGeom>
          <a:noFill/>
        </p:spPr>
      </p:pic>
      <p:sp>
        <p:nvSpPr>
          <p:cNvPr id="5" name="TextBox 4"/>
          <p:cNvSpPr txBox="1"/>
          <p:nvPr/>
        </p:nvSpPr>
        <p:spPr>
          <a:xfrm>
            <a:off x="6553200" y="1828800"/>
            <a:ext cx="2286000" cy="4247317"/>
          </a:xfrm>
          <a:prstGeom prst="rect">
            <a:avLst/>
          </a:prstGeom>
          <a:noFill/>
        </p:spPr>
        <p:txBody>
          <a:bodyPr wrap="square" rtlCol="0">
            <a:spAutoFit/>
          </a:bodyPr>
          <a:lstStyle/>
          <a:p>
            <a:r>
              <a:rPr lang="en-US" dirty="0" err="1" smtClean="0"/>
              <a:t>Zoho</a:t>
            </a:r>
            <a:r>
              <a:rPr lang="en-US" dirty="0" smtClean="0"/>
              <a:t> is similar to Google Docs, but allows you to import excel files which Google does not.  It is a great alternative for students that do not  have Microsoft applications at home.  They can do the assignments online.  Since they are online many can work on the same document </a:t>
            </a:r>
            <a:r>
              <a:rPr lang="en-US" dirty="0" err="1" smtClean="0"/>
              <a:t>simutaneously</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t>Sidenote</a:t>
            </a:r>
            <a:r>
              <a:rPr lang="en-US" sz="2800" dirty="0" smtClean="0"/>
              <a:t>:   RSS (Real Simple Syndication)</a:t>
            </a:r>
            <a:br>
              <a:rPr lang="en-US" sz="2800" dirty="0" smtClean="0"/>
            </a:br>
            <a:r>
              <a:rPr lang="en-US" sz="2800" dirty="0" smtClean="0"/>
              <a:t>	The news comes to you!</a:t>
            </a:r>
            <a:endParaRPr lang="en-US" sz="2800" dirty="0"/>
          </a:p>
        </p:txBody>
      </p:sp>
      <p:pic>
        <p:nvPicPr>
          <p:cNvPr id="3074" name="Picture 2" descr="\\carlislefiles1\users$\christine.campbell\Jing Captures\RSS_feeds.png"/>
          <p:cNvPicPr>
            <a:picLocks noGrp="1" noChangeAspect="1" noChangeArrowheads="1"/>
          </p:cNvPicPr>
          <p:nvPr>
            <p:ph idx="1"/>
          </p:nvPr>
        </p:nvPicPr>
        <p:blipFill>
          <a:blip r:embed="rId2" cstate="print"/>
          <a:srcRect/>
          <a:stretch>
            <a:fillRect/>
          </a:stretch>
        </p:blipFill>
        <p:spPr bwMode="auto">
          <a:xfrm>
            <a:off x="2828043" y="1524000"/>
            <a:ext cx="6315957" cy="3886743"/>
          </a:xfrm>
          <a:prstGeom prst="rect">
            <a:avLst/>
          </a:prstGeom>
          <a:noFill/>
        </p:spPr>
      </p:pic>
      <p:pic>
        <p:nvPicPr>
          <p:cNvPr id="3075" name="Picture 3" descr="\\carlislefiles1\users$\christine.campbell\Jing Captures\RSS_save_page.png"/>
          <p:cNvPicPr>
            <a:picLocks noChangeAspect="1" noChangeArrowheads="1"/>
          </p:cNvPicPr>
          <p:nvPr/>
        </p:nvPicPr>
        <p:blipFill>
          <a:blip r:embed="rId3" cstate="print"/>
          <a:srcRect/>
          <a:stretch>
            <a:fillRect/>
          </a:stretch>
        </p:blipFill>
        <p:spPr bwMode="auto">
          <a:xfrm>
            <a:off x="0" y="5007210"/>
            <a:ext cx="9144000" cy="1850790"/>
          </a:xfrm>
          <a:prstGeom prst="rect">
            <a:avLst/>
          </a:prstGeom>
          <a:noFill/>
        </p:spPr>
      </p:pic>
      <p:pic>
        <p:nvPicPr>
          <p:cNvPr id="3076" name="Picture 4" descr="\\carlislefiles1\users$\christine.campbell\Jing Captures\favorites_tab.png"/>
          <p:cNvPicPr>
            <a:picLocks noChangeAspect="1" noChangeArrowheads="1"/>
          </p:cNvPicPr>
          <p:nvPr/>
        </p:nvPicPr>
        <p:blipFill>
          <a:blip r:embed="rId4" cstate="print"/>
          <a:srcRect/>
          <a:stretch>
            <a:fillRect/>
          </a:stretch>
        </p:blipFill>
        <p:spPr bwMode="auto">
          <a:xfrm>
            <a:off x="228600" y="1600200"/>
            <a:ext cx="2524478" cy="809738"/>
          </a:xfrm>
          <a:prstGeom prst="rect">
            <a:avLst/>
          </a:prstGeom>
          <a:noFill/>
        </p:spPr>
      </p:pic>
      <p:sp>
        <p:nvSpPr>
          <p:cNvPr id="7" name="TextBox 6"/>
          <p:cNvSpPr txBox="1"/>
          <p:nvPr/>
        </p:nvSpPr>
        <p:spPr>
          <a:xfrm>
            <a:off x="228600" y="2590800"/>
            <a:ext cx="2590800" cy="2308324"/>
          </a:xfrm>
          <a:prstGeom prst="rect">
            <a:avLst/>
          </a:prstGeom>
          <a:noFill/>
        </p:spPr>
        <p:txBody>
          <a:bodyPr wrap="square" rtlCol="0">
            <a:spAutoFit/>
          </a:bodyPr>
          <a:lstStyle/>
          <a:p>
            <a:r>
              <a:rPr lang="en-US" dirty="0" smtClean="0"/>
              <a:t>You can click on the favorites tab and you will see one labeled FEEDS.  This will have all new feeds in boldface.  You can also save to Google Reader and go there to read your feeds.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3.  Google Reader (free)</a:t>
            </a:r>
            <a:br>
              <a:rPr lang="en-US" sz="2800" dirty="0" smtClean="0"/>
            </a:br>
            <a:r>
              <a:rPr lang="en-US" sz="2800" dirty="0" smtClean="0"/>
              <a:t>	RSS feed </a:t>
            </a:r>
            <a:r>
              <a:rPr lang="en-US" sz="2800" dirty="0" smtClean="0"/>
              <a:t>reader       </a:t>
            </a:r>
            <a:r>
              <a:rPr lang="en-US" sz="2800" u="sng" dirty="0" smtClean="0">
                <a:hlinkClick r:id="rId2"/>
              </a:rPr>
              <a:t>www.google.com</a:t>
            </a:r>
            <a:endParaRPr lang="en-US" sz="2800" u="sng" dirty="0"/>
          </a:p>
        </p:txBody>
      </p:sp>
      <p:pic>
        <p:nvPicPr>
          <p:cNvPr id="4098" name="Picture 2" descr="\\carlislefiles1\users$\christine.campbell\Jing Captures\Google_Reader.png"/>
          <p:cNvPicPr>
            <a:picLocks noGrp="1" noChangeAspect="1" noChangeArrowheads="1"/>
          </p:cNvPicPr>
          <p:nvPr>
            <p:ph idx="1"/>
          </p:nvPr>
        </p:nvPicPr>
        <p:blipFill>
          <a:blip r:embed="rId3" cstate="print"/>
          <a:srcRect/>
          <a:stretch>
            <a:fillRect/>
          </a:stretch>
        </p:blipFill>
        <p:spPr bwMode="auto">
          <a:xfrm>
            <a:off x="457200" y="1752600"/>
            <a:ext cx="8229600" cy="4331776"/>
          </a:xfrm>
          <a:prstGeom prst="rect">
            <a:avLst/>
          </a:prstGeom>
          <a:noFill/>
        </p:spPr>
      </p:pic>
      <p:sp>
        <p:nvSpPr>
          <p:cNvPr id="5" name="TextBox 4"/>
          <p:cNvSpPr txBox="1"/>
          <p:nvPr/>
        </p:nvSpPr>
        <p:spPr>
          <a:xfrm>
            <a:off x="4953000" y="5029200"/>
            <a:ext cx="3733800" cy="923330"/>
          </a:xfrm>
          <a:prstGeom prst="rect">
            <a:avLst/>
          </a:prstGeom>
          <a:solidFill>
            <a:schemeClr val="bg1"/>
          </a:solidFill>
        </p:spPr>
        <p:txBody>
          <a:bodyPr wrap="square" rtlCol="0">
            <a:spAutoFit/>
          </a:bodyPr>
          <a:lstStyle/>
          <a:p>
            <a:r>
              <a:rPr lang="en-US" dirty="0" smtClean="0"/>
              <a:t>When you create an account, you can subscribe to your favorite sites and blogs.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4.  Google docs (free)</a:t>
            </a:r>
            <a:br>
              <a:rPr lang="en-US" sz="2800" dirty="0" smtClean="0"/>
            </a:br>
            <a:r>
              <a:rPr lang="en-US" sz="2800" dirty="0" smtClean="0"/>
              <a:t>	Collaborate on word docs, spreadsheets, 	presentations and forms</a:t>
            </a:r>
            <a:r>
              <a:rPr lang="en-US" sz="2800" dirty="0" smtClean="0"/>
              <a:t>.      </a:t>
            </a:r>
            <a:r>
              <a:rPr lang="en-US" sz="2800" u="sng" dirty="0" smtClean="0">
                <a:hlinkClick r:id="rId2"/>
              </a:rPr>
              <a:t>www.google.com</a:t>
            </a:r>
            <a:endParaRPr lang="en-US" sz="2800" u="sng" dirty="0"/>
          </a:p>
        </p:txBody>
      </p:sp>
      <p:pic>
        <p:nvPicPr>
          <p:cNvPr id="5122" name="Picture 2" descr="\\carlislefiles1\users$\christine.campbell\Jing Captures\Google_Docs.png"/>
          <p:cNvPicPr>
            <a:picLocks noGrp="1" noChangeAspect="1" noChangeArrowheads="1"/>
          </p:cNvPicPr>
          <p:nvPr>
            <p:ph idx="1"/>
          </p:nvPr>
        </p:nvPicPr>
        <p:blipFill>
          <a:blip r:embed="rId3" cstate="print"/>
          <a:srcRect/>
          <a:stretch>
            <a:fillRect/>
          </a:stretch>
        </p:blipFill>
        <p:spPr bwMode="auto">
          <a:xfrm>
            <a:off x="533400" y="1752600"/>
            <a:ext cx="8119058" cy="4549775"/>
          </a:xfrm>
          <a:prstGeom prst="rect">
            <a:avLst/>
          </a:prstGeom>
          <a:noFill/>
        </p:spPr>
      </p:pic>
      <p:sp>
        <p:nvSpPr>
          <p:cNvPr id="5" name="TextBox 4"/>
          <p:cNvSpPr txBox="1"/>
          <p:nvPr/>
        </p:nvSpPr>
        <p:spPr>
          <a:xfrm>
            <a:off x="3581400" y="4572000"/>
            <a:ext cx="4724400" cy="1200329"/>
          </a:xfrm>
          <a:prstGeom prst="rect">
            <a:avLst/>
          </a:prstGeom>
          <a:noFill/>
        </p:spPr>
        <p:txBody>
          <a:bodyPr wrap="square" rtlCol="0">
            <a:spAutoFit/>
          </a:bodyPr>
          <a:lstStyle/>
          <a:p>
            <a:r>
              <a:rPr lang="en-US" dirty="0" smtClean="0"/>
              <a:t>Use Google docs online instead of e-mailing a document to someone who edits it and emails it back to you.  You can both make changes simultaneously online.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5.  You Tube (free)</a:t>
            </a:r>
            <a:br>
              <a:rPr lang="en-US" sz="2800" dirty="0" smtClean="0"/>
            </a:br>
            <a:r>
              <a:rPr lang="en-US" sz="2800" dirty="0" smtClean="0"/>
              <a:t>	video hosting site            </a:t>
            </a:r>
            <a:r>
              <a:rPr lang="en-US" sz="2800" u="sng" dirty="0" smtClean="0">
                <a:hlinkClick r:id="rId2"/>
              </a:rPr>
              <a:t>www.youtube.com</a:t>
            </a:r>
            <a:endParaRPr lang="en-US" sz="2800" u="sng" dirty="0"/>
          </a:p>
        </p:txBody>
      </p:sp>
      <p:pic>
        <p:nvPicPr>
          <p:cNvPr id="6146" name="Picture 2" descr="\\carlislefiles1\users$\christine.campbell\Jing Captures\You_Tube.png"/>
          <p:cNvPicPr>
            <a:picLocks noGrp="1" noChangeAspect="1" noChangeArrowheads="1"/>
          </p:cNvPicPr>
          <p:nvPr>
            <p:ph idx="1"/>
          </p:nvPr>
        </p:nvPicPr>
        <p:blipFill>
          <a:blip r:embed="rId3" cstate="print"/>
          <a:srcRect/>
          <a:stretch>
            <a:fillRect/>
          </a:stretch>
        </p:blipFill>
        <p:spPr bwMode="auto">
          <a:xfrm>
            <a:off x="381000" y="1676400"/>
            <a:ext cx="8229600" cy="3200400"/>
          </a:xfrm>
          <a:prstGeom prst="rect">
            <a:avLst/>
          </a:prstGeom>
          <a:noFill/>
        </p:spPr>
      </p:pic>
      <p:sp>
        <p:nvSpPr>
          <p:cNvPr id="5" name="TextBox 4"/>
          <p:cNvSpPr txBox="1"/>
          <p:nvPr/>
        </p:nvSpPr>
        <p:spPr>
          <a:xfrm>
            <a:off x="609600" y="4953000"/>
            <a:ext cx="7924800" cy="1477328"/>
          </a:xfrm>
          <a:prstGeom prst="rect">
            <a:avLst/>
          </a:prstGeom>
          <a:noFill/>
        </p:spPr>
        <p:txBody>
          <a:bodyPr wrap="square" rtlCol="0">
            <a:spAutoFit/>
          </a:bodyPr>
          <a:lstStyle/>
          <a:p>
            <a:r>
              <a:rPr lang="en-US" b="1" dirty="0" smtClean="0"/>
              <a:t>YouTube</a:t>
            </a:r>
            <a:r>
              <a:rPr lang="en-US" dirty="0" smtClean="0"/>
              <a:t> is a resource site where you can host, tag and share videos. If you want to use a video, you can either link to it on the YouTube site or embed it (copy the html code) into a web page or blog. It is therefore a useful resource of user-generated video content.  You have to be careful of comments.  It is better to embed it than to link to the site in some cases.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Sidenote</a:t>
            </a:r>
            <a:r>
              <a:rPr lang="en-US" dirty="0" smtClean="0"/>
              <a:t>:  embedding html code</a:t>
            </a:r>
            <a:endParaRPr lang="en-US" dirty="0"/>
          </a:p>
        </p:txBody>
      </p:sp>
      <p:pic>
        <p:nvPicPr>
          <p:cNvPr id="1027" name="Picture 3" descr="\\carlislefiles1\users$\christine.campbell\Jing Captures\you_tube_code.png"/>
          <p:cNvPicPr>
            <a:picLocks noChangeAspect="1" noChangeArrowheads="1"/>
          </p:cNvPicPr>
          <p:nvPr/>
        </p:nvPicPr>
        <p:blipFill>
          <a:blip r:embed="rId2" cstate="print"/>
          <a:srcRect/>
          <a:stretch>
            <a:fillRect/>
          </a:stretch>
        </p:blipFill>
        <p:spPr bwMode="auto">
          <a:xfrm>
            <a:off x="0" y="1524000"/>
            <a:ext cx="9144000" cy="2679192"/>
          </a:xfrm>
          <a:prstGeom prst="rect">
            <a:avLst/>
          </a:prstGeom>
          <a:noFill/>
        </p:spPr>
      </p:pic>
      <p:pic>
        <p:nvPicPr>
          <p:cNvPr id="1028" name="Picture 4" descr="\\carlislefiles1\users$\christine.campbell\Jing Captures\html.png"/>
          <p:cNvPicPr>
            <a:picLocks noChangeAspect="1" noChangeArrowheads="1"/>
          </p:cNvPicPr>
          <p:nvPr/>
        </p:nvPicPr>
        <p:blipFill>
          <a:blip r:embed="rId3" cstate="print"/>
          <a:srcRect/>
          <a:stretch>
            <a:fillRect/>
          </a:stretch>
        </p:blipFill>
        <p:spPr bwMode="auto">
          <a:xfrm>
            <a:off x="914400" y="5029200"/>
            <a:ext cx="6963747" cy="1648055"/>
          </a:xfrm>
          <a:prstGeom prst="rect">
            <a:avLst/>
          </a:prstGeom>
          <a:noFill/>
        </p:spPr>
      </p:pic>
      <p:sp>
        <p:nvSpPr>
          <p:cNvPr id="8" name="TextBox 7"/>
          <p:cNvSpPr txBox="1"/>
          <p:nvPr/>
        </p:nvSpPr>
        <p:spPr>
          <a:xfrm>
            <a:off x="228600" y="4343400"/>
            <a:ext cx="8915400" cy="369332"/>
          </a:xfrm>
          <a:prstGeom prst="rect">
            <a:avLst/>
          </a:prstGeom>
          <a:noFill/>
        </p:spPr>
        <p:txBody>
          <a:bodyPr wrap="square" rtlCol="0">
            <a:spAutoFit/>
          </a:bodyPr>
          <a:lstStyle/>
          <a:p>
            <a:r>
              <a:rPr lang="en-US" dirty="0" smtClean="0"/>
              <a:t>Copy the code, then paste into an html box.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6.  Skype  (free)</a:t>
            </a:r>
            <a:br>
              <a:rPr lang="en-US" sz="2800" dirty="0" smtClean="0"/>
            </a:br>
            <a:r>
              <a:rPr lang="en-US" sz="2800" dirty="0" smtClean="0"/>
              <a:t>	free calls to anyone on </a:t>
            </a:r>
            <a:r>
              <a:rPr lang="en-US" sz="2800" dirty="0" err="1" smtClean="0"/>
              <a:t>skype</a:t>
            </a:r>
            <a:r>
              <a:rPr lang="en-US" sz="2800" dirty="0" smtClean="0"/>
              <a:t>    </a:t>
            </a:r>
            <a:r>
              <a:rPr lang="en-US" sz="2800" u="sng" dirty="0" smtClean="0">
                <a:hlinkClick r:id="rId2"/>
              </a:rPr>
              <a:t>www.skype.net</a:t>
            </a:r>
            <a:endParaRPr lang="en-US" sz="2800" u="sng" dirty="0"/>
          </a:p>
        </p:txBody>
      </p:sp>
      <p:sp>
        <p:nvSpPr>
          <p:cNvPr id="4" name="TextBox 3"/>
          <p:cNvSpPr txBox="1"/>
          <p:nvPr/>
        </p:nvSpPr>
        <p:spPr>
          <a:xfrm>
            <a:off x="6781800" y="1828800"/>
            <a:ext cx="2057400" cy="4524315"/>
          </a:xfrm>
          <a:prstGeom prst="rect">
            <a:avLst/>
          </a:prstGeom>
          <a:noFill/>
        </p:spPr>
        <p:txBody>
          <a:bodyPr wrap="square" rtlCol="0">
            <a:spAutoFit/>
          </a:bodyPr>
          <a:lstStyle/>
          <a:p>
            <a:r>
              <a:rPr lang="en-US" b="1" dirty="0" smtClean="0"/>
              <a:t>Skype</a:t>
            </a:r>
            <a:r>
              <a:rPr lang="en-US" dirty="0" smtClean="0"/>
              <a:t> is a free communications and collaboration tool to be downloaded and installed on your computer.  You can use it to have text and voice message conversations with others who have Skype --for free.    Replaces international calling. </a:t>
            </a:r>
            <a:br>
              <a:rPr lang="en-US" dirty="0" smtClean="0"/>
            </a:br>
            <a:endParaRPr lang="en-US" dirty="0"/>
          </a:p>
        </p:txBody>
      </p:sp>
      <p:pic>
        <p:nvPicPr>
          <p:cNvPr id="7170" name="Picture 2" descr="C:\Documents and Settings\christine.campbell\Desktop\skype.png"/>
          <p:cNvPicPr>
            <a:picLocks noGrp="1" noChangeAspect="1" noChangeArrowheads="1"/>
          </p:cNvPicPr>
          <p:nvPr>
            <p:ph idx="1"/>
          </p:nvPr>
        </p:nvPicPr>
        <p:blipFill>
          <a:blip r:embed="rId3" cstate="print"/>
          <a:srcRect/>
          <a:stretch>
            <a:fillRect/>
          </a:stretch>
        </p:blipFill>
        <p:spPr bwMode="auto">
          <a:xfrm>
            <a:off x="304800" y="1752600"/>
            <a:ext cx="6394970" cy="39624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466</TotalTime>
  <Words>1487</Words>
  <Application>Microsoft Office PowerPoint</Application>
  <PresentationFormat>On-screen Show (4:3)</PresentationFormat>
  <Paragraphs>92</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Module</vt:lpstr>
      <vt:lpstr>Top Technology Learning Tools from a Digital Immigrant  </vt:lpstr>
      <vt:lpstr>1.  Twitter  (free)            www.twitter.com</vt:lpstr>
      <vt:lpstr>2.  del.icio.us  (free)   delicious.com</vt:lpstr>
      <vt:lpstr>Sidenote:   RSS (Real Simple Syndication)  The news comes to you!</vt:lpstr>
      <vt:lpstr>3.  Google Reader (free)  RSS feed reader       www.google.com</vt:lpstr>
      <vt:lpstr>4.  Google docs (free)  Collaborate on word docs, spreadsheets,  presentations and forms.      www.google.com</vt:lpstr>
      <vt:lpstr>5.  You Tube (free)  video hosting site            www.youtube.com</vt:lpstr>
      <vt:lpstr>Sidenote:  embedding html code</vt:lpstr>
      <vt:lpstr>6.  Skype  (free)  free calls to anyone on skype    www.skype.net</vt:lpstr>
      <vt:lpstr>7.  Google Search   www.google.com</vt:lpstr>
      <vt:lpstr> 8.  Audacity   (free) -- Make your own podcasts   Audacity is an open source cross-platform sound editor and  recorder suitable for podcasting. http://audacity.sourceforge.net </vt:lpstr>
      <vt:lpstr>9.  Flickr.com    Flickr is a place where you can store your photos, tag them and share them with others either through a link to the site or by embedding them in your blog or web page. </vt:lpstr>
      <vt:lpstr>10.  Voice Thread       www.voicethread.com  VoiceThread is a service that lets you create collaborative presentations by collecting comments - both text and voice.   And FREE  </vt:lpstr>
      <vt:lpstr>11.  Jing           http://www.jingproject.com  Jing is the always-ready program that instantly captures and shares images and video…from your computer to anywhere. </vt:lpstr>
      <vt:lpstr>12.  Diigo www.diigo.com      ( free)  Diigo is a social annotation tool; you can highlight, clip and sticky-note any page and then share your findings with others   (similar to delicious)</vt:lpstr>
      <vt:lpstr>13.  Evernote        http://evernote.com/        (free)  Evernote allows you to easily capture information in any environment using whatever device or platform you find most convenient, and makes this information accessible and searchable at any time, from anywhere. </vt:lpstr>
      <vt:lpstr>14.  Wiki   www.pbworks.com         (free)  PBworks (previously PBwiki) is a hosted collaboration  suitable for  education.  </vt:lpstr>
      <vt:lpstr>15.  Animoto   www.animoto.com    (free)  Animoto is a free service that lets you create 30 second  videos from your images. </vt:lpstr>
      <vt:lpstr> 16.  Facebook  www.facebook.com  Facebook is a leading social networking site with over 120 million members. There are now many Facebook applications that allow it be used productively in education and business. </vt:lpstr>
      <vt:lpstr>17.  Wordle      www.worldle.net  Wordle is a word cloud generator.  Copy in some text and generate the word cloud.</vt:lpstr>
      <vt:lpstr>18.  Blogs  (web-logs)      www.blogger.com Share your thought s and photos with the world.  Also follow others’ blogs and post ideas from your favorite sites. </vt:lpstr>
      <vt:lpstr>19.  Glogster      http://www.glogster.com  Make an interactive poster.</vt:lpstr>
      <vt:lpstr>20.  Voki      www.voki.com Create and animated avatar and record sound with it.  </vt:lpstr>
      <vt:lpstr>21.  Chatango      www.chatango.com Create a chat box to put on your website.</vt:lpstr>
      <vt:lpstr>22.  Wallwisher www.wallwisher.com Create an online bulletin board of sticky notes based on a question or topic you post.</vt:lpstr>
      <vt:lpstr>23.  Online Flashcards  www.studystack.com Upload vocab sets.  The students can play online.</vt:lpstr>
      <vt:lpstr>24.  Time Rime www.timerime.com Create online timelines.</vt:lpstr>
      <vt:lpstr>25.  My Studiyo   http://www.mystudiyo.com Create free quizzes for your website or blog.</vt:lpstr>
      <vt:lpstr>26.  Google Calendar www.google.com/calendar</vt:lpstr>
      <vt:lpstr>27. ZOHO   www.zoho.com Zoho offers a suite of online web applications geared towards increasing your productivity and offering easy collaboration. </vt:lpstr>
    </vt:vector>
  </TitlesOfParts>
  <Company>Carlisle Community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 Technology Learning Tools from a Digital Immigrant</dc:title>
  <dc:creator>christine.campbell</dc:creator>
  <cp:lastModifiedBy>christine.campbell</cp:lastModifiedBy>
  <cp:revision>73</cp:revision>
  <dcterms:created xsi:type="dcterms:W3CDTF">2009-08-02T02:11:09Z</dcterms:created>
  <dcterms:modified xsi:type="dcterms:W3CDTF">2009-10-10T01:16:42Z</dcterms:modified>
</cp:coreProperties>
</file>